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93455" r:id="rId4"/>
  </p:sldMasterIdLst>
  <p:notesMasterIdLst>
    <p:notesMasterId r:id="rId87"/>
  </p:notesMasterIdLst>
  <p:handoutMasterIdLst>
    <p:handoutMasterId r:id="rId88"/>
  </p:handoutMasterIdLst>
  <p:sldIdLst>
    <p:sldId id="854" r:id="rId5"/>
    <p:sldId id="1047" r:id="rId6"/>
    <p:sldId id="1051" r:id="rId7"/>
    <p:sldId id="1141" r:id="rId8"/>
    <p:sldId id="1145" r:id="rId9"/>
    <p:sldId id="1137" r:id="rId10"/>
    <p:sldId id="1142" r:id="rId11"/>
    <p:sldId id="1143" r:id="rId12"/>
    <p:sldId id="422" r:id="rId13"/>
    <p:sldId id="423" r:id="rId14"/>
    <p:sldId id="1144" r:id="rId15"/>
    <p:sldId id="482" r:id="rId16"/>
    <p:sldId id="1139" r:id="rId17"/>
    <p:sldId id="1149" r:id="rId18"/>
    <p:sldId id="257" r:id="rId19"/>
    <p:sldId id="261" r:id="rId20"/>
    <p:sldId id="478" r:id="rId21"/>
    <p:sldId id="480" r:id="rId22"/>
    <p:sldId id="262" r:id="rId23"/>
    <p:sldId id="486" r:id="rId24"/>
    <p:sldId id="487" r:id="rId25"/>
    <p:sldId id="499" r:id="rId26"/>
    <p:sldId id="398" r:id="rId27"/>
    <p:sldId id="1140" r:id="rId28"/>
    <p:sldId id="1146" r:id="rId29"/>
    <p:sldId id="491" r:id="rId30"/>
    <p:sldId id="264" r:id="rId31"/>
    <p:sldId id="322" r:id="rId32"/>
    <p:sldId id="266" r:id="rId33"/>
    <p:sldId id="415" r:id="rId34"/>
    <p:sldId id="323" r:id="rId35"/>
    <p:sldId id="548" r:id="rId36"/>
    <p:sldId id="498" r:id="rId37"/>
    <p:sldId id="494" r:id="rId38"/>
    <p:sldId id="496" r:id="rId39"/>
    <p:sldId id="500" r:id="rId40"/>
    <p:sldId id="497" r:id="rId41"/>
    <p:sldId id="501" r:id="rId42"/>
    <p:sldId id="1147" r:id="rId43"/>
    <p:sldId id="282" r:id="rId44"/>
    <p:sldId id="504" r:id="rId45"/>
    <p:sldId id="544" r:id="rId46"/>
    <p:sldId id="283" r:id="rId47"/>
    <p:sldId id="545" r:id="rId48"/>
    <p:sldId id="424" r:id="rId49"/>
    <p:sldId id="290" r:id="rId50"/>
    <p:sldId id="291" r:id="rId51"/>
    <p:sldId id="425" r:id="rId52"/>
    <p:sldId id="295" r:id="rId53"/>
    <p:sldId id="426" r:id="rId54"/>
    <p:sldId id="297" r:id="rId55"/>
    <p:sldId id="296" r:id="rId56"/>
    <p:sldId id="427" r:id="rId57"/>
    <p:sldId id="433" r:id="rId58"/>
    <p:sldId id="546" r:id="rId59"/>
    <p:sldId id="1150" r:id="rId60"/>
    <p:sldId id="547" r:id="rId61"/>
    <p:sldId id="1153" r:id="rId62"/>
    <p:sldId id="1170" r:id="rId63"/>
    <p:sldId id="657" r:id="rId64"/>
    <p:sldId id="658" r:id="rId65"/>
    <p:sldId id="1169" r:id="rId66"/>
    <p:sldId id="659" r:id="rId67"/>
    <p:sldId id="660" r:id="rId68"/>
    <p:sldId id="258" r:id="rId69"/>
    <p:sldId id="1152" r:id="rId70"/>
    <p:sldId id="1156" r:id="rId71"/>
    <p:sldId id="1171" r:id="rId72"/>
    <p:sldId id="1173" r:id="rId73"/>
    <p:sldId id="1172" r:id="rId74"/>
    <p:sldId id="1174" r:id="rId75"/>
    <p:sldId id="1186" r:id="rId76"/>
    <p:sldId id="1187" r:id="rId77"/>
    <p:sldId id="1188" r:id="rId78"/>
    <p:sldId id="1189" r:id="rId79"/>
    <p:sldId id="1190" r:id="rId80"/>
    <p:sldId id="1191" r:id="rId81"/>
    <p:sldId id="1193" r:id="rId82"/>
    <p:sldId id="1194" r:id="rId83"/>
    <p:sldId id="1195" r:id="rId84"/>
    <p:sldId id="1196" r:id="rId85"/>
    <p:sldId id="1151" r:id="rId86"/>
  </p:sldIdLst>
  <p:sldSz cx="9144000" cy="5143500" type="screen16x9"/>
  <p:notesSz cx="6858000" cy="9144000"/>
  <p:defaultTextStyle>
    <a:defPPr>
      <a:defRPr lang="en-US"/>
    </a:defPPr>
    <a:lvl1pPr algn="l" defTabSz="457200" rtl="0" fontAlgn="base">
      <a:spcBef>
        <a:spcPct val="0"/>
      </a:spcBef>
      <a:spcAft>
        <a:spcPct val="0"/>
      </a:spcAft>
      <a:defRPr kern="1200">
        <a:solidFill>
          <a:schemeClr val="tx1"/>
        </a:solidFill>
        <a:latin typeface="Calibri" charset="0"/>
        <a:ea typeface="ＭＳ Ｐゴシック" charset="-128"/>
        <a:cs typeface="+mn-cs"/>
      </a:defRPr>
    </a:lvl1pPr>
    <a:lvl2pPr marL="457200" algn="l" defTabSz="457200" rtl="0" fontAlgn="base">
      <a:spcBef>
        <a:spcPct val="0"/>
      </a:spcBef>
      <a:spcAft>
        <a:spcPct val="0"/>
      </a:spcAft>
      <a:defRPr kern="1200">
        <a:solidFill>
          <a:schemeClr val="tx1"/>
        </a:solidFill>
        <a:latin typeface="Calibri" charset="0"/>
        <a:ea typeface="ＭＳ Ｐゴシック" charset="-128"/>
        <a:cs typeface="+mn-cs"/>
      </a:defRPr>
    </a:lvl2pPr>
    <a:lvl3pPr marL="914400" algn="l" defTabSz="457200" rtl="0" fontAlgn="base">
      <a:spcBef>
        <a:spcPct val="0"/>
      </a:spcBef>
      <a:spcAft>
        <a:spcPct val="0"/>
      </a:spcAft>
      <a:defRPr kern="1200">
        <a:solidFill>
          <a:schemeClr val="tx1"/>
        </a:solidFill>
        <a:latin typeface="Calibri" charset="0"/>
        <a:ea typeface="ＭＳ Ｐゴシック" charset="-128"/>
        <a:cs typeface="+mn-cs"/>
      </a:defRPr>
    </a:lvl3pPr>
    <a:lvl4pPr marL="1371600" algn="l" defTabSz="457200" rtl="0" fontAlgn="base">
      <a:spcBef>
        <a:spcPct val="0"/>
      </a:spcBef>
      <a:spcAft>
        <a:spcPct val="0"/>
      </a:spcAft>
      <a:defRPr kern="1200">
        <a:solidFill>
          <a:schemeClr val="tx1"/>
        </a:solidFill>
        <a:latin typeface="Calibri" charset="0"/>
        <a:ea typeface="ＭＳ Ｐゴシック" charset="-128"/>
        <a:cs typeface="+mn-cs"/>
      </a:defRPr>
    </a:lvl4pPr>
    <a:lvl5pPr marL="1828800" algn="l" defTabSz="457200" rtl="0" fontAlgn="base">
      <a:spcBef>
        <a:spcPct val="0"/>
      </a:spcBef>
      <a:spcAft>
        <a:spcPct val="0"/>
      </a:spcAft>
      <a:defRPr kern="1200">
        <a:solidFill>
          <a:schemeClr val="tx1"/>
        </a:solidFill>
        <a:latin typeface="Calibri" charset="0"/>
        <a:ea typeface="ＭＳ Ｐゴシック" charset="-128"/>
        <a:cs typeface="+mn-cs"/>
      </a:defRPr>
    </a:lvl5pPr>
    <a:lvl6pPr marL="2286000" algn="l" defTabSz="914400" rtl="0" eaLnBrk="1" latinLnBrk="0" hangingPunct="1">
      <a:defRPr kern="1200">
        <a:solidFill>
          <a:schemeClr val="tx1"/>
        </a:solidFill>
        <a:latin typeface="Calibri" charset="0"/>
        <a:ea typeface="ＭＳ Ｐゴシック" charset="-128"/>
        <a:cs typeface="+mn-cs"/>
      </a:defRPr>
    </a:lvl6pPr>
    <a:lvl7pPr marL="2743200" algn="l" defTabSz="914400" rtl="0" eaLnBrk="1" latinLnBrk="0" hangingPunct="1">
      <a:defRPr kern="1200">
        <a:solidFill>
          <a:schemeClr val="tx1"/>
        </a:solidFill>
        <a:latin typeface="Calibri" charset="0"/>
        <a:ea typeface="ＭＳ Ｐゴシック" charset="-128"/>
        <a:cs typeface="+mn-cs"/>
      </a:defRPr>
    </a:lvl7pPr>
    <a:lvl8pPr marL="3200400" algn="l" defTabSz="914400" rtl="0" eaLnBrk="1" latinLnBrk="0" hangingPunct="1">
      <a:defRPr kern="1200">
        <a:solidFill>
          <a:schemeClr val="tx1"/>
        </a:solidFill>
        <a:latin typeface="Calibri" charset="0"/>
        <a:ea typeface="ＭＳ Ｐゴシック" charset="-128"/>
        <a:cs typeface="+mn-cs"/>
      </a:defRPr>
    </a:lvl8pPr>
    <a:lvl9pPr marL="3657600" algn="l" defTabSz="914400" rtl="0" eaLnBrk="1" latinLnBrk="0" hangingPunct="1">
      <a:defRPr kern="1200">
        <a:solidFill>
          <a:schemeClr val="tx1"/>
        </a:solidFill>
        <a:latin typeface="Calibri" charset="0"/>
        <a:ea typeface="ＭＳ Ｐゴシック" charset="-128"/>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A2C64"/>
    <a:srgbClr val="32AA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6491"/>
    <p:restoredTop sz="96327"/>
  </p:normalViewPr>
  <p:slideViewPr>
    <p:cSldViewPr snapToObjects="1">
      <p:cViewPr varScale="1">
        <p:scale>
          <a:sx n="164" d="100"/>
          <a:sy n="164" d="100"/>
        </p:scale>
        <p:origin x="1168" y="176"/>
      </p:cViewPr>
      <p:guideLst>
        <p:guide orient="horz" pos="1620"/>
        <p:guide pos="2880"/>
      </p:guideLst>
    </p:cSldViewPr>
  </p:slideViewPr>
  <p:outlineViewPr>
    <p:cViewPr>
      <p:scale>
        <a:sx n="33" d="100"/>
        <a:sy n="33" d="100"/>
      </p:scale>
      <p:origin x="0" y="-26648"/>
    </p:cViewPr>
  </p:outlineViewPr>
  <p:notesTextViewPr>
    <p:cViewPr>
      <p:scale>
        <a:sx n="100" d="100"/>
        <a:sy n="100" d="100"/>
      </p:scale>
      <p:origin x="0" y="0"/>
    </p:cViewPr>
  </p:notesTextViewPr>
  <p:sorterViewPr>
    <p:cViewPr varScale="1">
      <p:scale>
        <a:sx n="1" d="1"/>
        <a:sy n="1" d="1"/>
      </p:scale>
      <p:origin x="0" y="-22824"/>
    </p:cViewPr>
  </p:sorterViewPr>
  <p:notesViewPr>
    <p:cSldViewPr snapToObjects="1">
      <p:cViewPr varScale="1">
        <p:scale>
          <a:sx n="107" d="100"/>
          <a:sy n="107" d="100"/>
        </p:scale>
        <p:origin x="3648" y="184"/>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presProps" Target="presProps.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5" Type="http://schemas.openxmlformats.org/officeDocument/2006/relationships/slide" Target="slides/slide1.xml"/><Relationship Id="rId90" Type="http://schemas.openxmlformats.org/officeDocument/2006/relationships/viewProps" Target="viewProps.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handoutMaster" Target="handoutMasters/handoutMaster1.xml"/><Relationship Id="rId9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tableStyles" Target="tableStyles.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notesMaster" Target="notesMasters/notesMaster1.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FAFB2AC-7E4F-8047-9193-854483C1A223}" type="datetimeFigureOut">
              <a:rPr lang="en-US" smtClean="0"/>
              <a:t>3/18/23</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F1CE209-2B77-6A4B-8F32-9DF4E1CE944B}" type="slidenum">
              <a:rPr lang="en-US" smtClean="0"/>
              <a:t>‹#›</a:t>
            </a:fld>
            <a:endParaRPr lang="en-US"/>
          </a:p>
        </p:txBody>
      </p:sp>
    </p:spTree>
    <p:extLst>
      <p:ext uri="{BB962C8B-B14F-4D97-AF65-F5344CB8AC3E}">
        <p14:creationId xmlns:p14="http://schemas.microsoft.com/office/powerpoint/2010/main" val="8162578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fld id="{A9567C9F-4D7F-5847-BD8F-556675060DA1}" type="datetimeFigureOut">
              <a:rPr lang="en-US" altLang="en-US"/>
              <a:pPr/>
              <a:t>3/18/23</a:t>
            </a:fld>
            <a:endParaRPr lang="en-US" alt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25D6415B-586E-2B45-B637-70E4CB56C153}"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defTabSz="457200" rtl="0" fontAlgn="base">
      <a:spcBef>
        <a:spcPct val="30000"/>
      </a:spcBef>
      <a:spcAft>
        <a:spcPct val="0"/>
      </a:spcAft>
      <a:defRPr sz="1200" kern="1200">
        <a:solidFill>
          <a:schemeClr val="tx1"/>
        </a:solidFill>
        <a:latin typeface="+mn-lt"/>
        <a:ea typeface="ＭＳ Ｐゴシック" charset="-128"/>
        <a:cs typeface="+mn-cs"/>
      </a:defRPr>
    </a:lvl1pPr>
    <a:lvl2pPr marL="457200" algn="l" defTabSz="457200" rtl="0" fontAlgn="base">
      <a:spcBef>
        <a:spcPct val="30000"/>
      </a:spcBef>
      <a:spcAft>
        <a:spcPct val="0"/>
      </a:spcAft>
      <a:defRPr sz="1200" kern="1200">
        <a:solidFill>
          <a:schemeClr val="tx1"/>
        </a:solidFill>
        <a:latin typeface="+mn-lt"/>
        <a:ea typeface="ＭＳ Ｐゴシック" charset="-128"/>
        <a:cs typeface="+mn-cs"/>
      </a:defRPr>
    </a:lvl2pPr>
    <a:lvl3pPr marL="914400" algn="l" defTabSz="457200" rtl="0" fontAlgn="base">
      <a:spcBef>
        <a:spcPct val="30000"/>
      </a:spcBef>
      <a:spcAft>
        <a:spcPct val="0"/>
      </a:spcAft>
      <a:defRPr sz="1200" kern="1200">
        <a:solidFill>
          <a:schemeClr val="tx1"/>
        </a:solidFill>
        <a:latin typeface="+mn-lt"/>
        <a:ea typeface="ＭＳ Ｐゴシック" charset="-128"/>
        <a:cs typeface="+mn-cs"/>
      </a:defRPr>
    </a:lvl3pPr>
    <a:lvl4pPr marL="1371600" algn="l" defTabSz="457200" rtl="0" fontAlgn="base">
      <a:spcBef>
        <a:spcPct val="30000"/>
      </a:spcBef>
      <a:spcAft>
        <a:spcPct val="0"/>
      </a:spcAft>
      <a:defRPr sz="1200" kern="1200">
        <a:solidFill>
          <a:schemeClr val="tx1"/>
        </a:solidFill>
        <a:latin typeface="+mn-lt"/>
        <a:ea typeface="ＭＳ Ｐゴシック" charset="-128"/>
        <a:cs typeface="+mn-cs"/>
      </a:defRPr>
    </a:lvl4pPr>
    <a:lvl5pPr marL="1828800" algn="l" defTabSz="457200" rtl="0" fontAlgn="base">
      <a:spcBef>
        <a:spcPct val="30000"/>
      </a:spcBef>
      <a:spcAft>
        <a:spcPct val="0"/>
      </a:spcAft>
      <a:defRPr sz="1200" kern="1200">
        <a:solidFill>
          <a:schemeClr val="tx1"/>
        </a:solidFill>
        <a:latin typeface="+mn-lt"/>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504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r>
              <a:rPr lang="en-US" altLang="en-US" dirty="0"/>
              <a:t>  </a:t>
            </a:r>
          </a:p>
        </p:txBody>
      </p:sp>
      <p:sp>
        <p:nvSpPr>
          <p:cNvPr id="21504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CFD365BF-ADBE-9B41-ABF1-832DDE2B814C}" type="slidenum">
              <a:rPr lang="en-US" altLang="en-US"/>
              <a:pPr/>
              <a:t>1</a:t>
            </a:fld>
            <a:endParaRPr lang="en-US" altLang="en-US"/>
          </a:p>
        </p:txBody>
      </p:sp>
    </p:spTree>
    <p:extLst>
      <p:ext uri="{BB962C8B-B14F-4D97-AF65-F5344CB8AC3E}">
        <p14:creationId xmlns:p14="http://schemas.microsoft.com/office/powerpoint/2010/main" val="6265282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a:extLst>
              <a:ext uri="{FF2B5EF4-FFF2-40B4-BE49-F238E27FC236}">
                <a16:creationId xmlns:a16="http://schemas.microsoft.com/office/drawing/2014/main" id="{3D59427F-6E79-4429-AAD3-19FAAE03430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221DF573-48A5-4494-BFF3-C4B55C390A43}" type="slidenum">
              <a:rPr kumimoji="0" lang="en-US" altLang="en-US" sz="1300" b="0" i="0" u="none" strike="noStrike" kern="1200" cap="none" spc="0" normalizeH="0" baseline="0" noProof="0" smtClean="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19</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24579" name="Rectangle 2">
            <a:extLst>
              <a:ext uri="{FF2B5EF4-FFF2-40B4-BE49-F238E27FC236}">
                <a16:creationId xmlns:a16="http://schemas.microsoft.com/office/drawing/2014/main" id="{FCF865CD-1526-4C8D-B58B-4C6DE096021F}"/>
              </a:ext>
            </a:extLst>
          </p:cNvPr>
          <p:cNvSpPr>
            <a:spLocks noGrp="1" noRot="1" noChangeAspect="1" noChangeArrowheads="1" noTextEdit="1"/>
          </p:cNvSpPr>
          <p:nvPr>
            <p:ph type="sldImg"/>
          </p:nvPr>
        </p:nvSpPr>
        <p:spPr>
          <a:ln/>
        </p:spPr>
      </p:sp>
      <p:sp>
        <p:nvSpPr>
          <p:cNvPr id="24580" name="Rectangle 3">
            <a:extLst>
              <a:ext uri="{FF2B5EF4-FFF2-40B4-BE49-F238E27FC236}">
                <a16:creationId xmlns:a16="http://schemas.microsoft.com/office/drawing/2014/main" id="{DB6329B6-B0F0-4978-93A6-69CF6C218CA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987647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88068DC1-F384-4BDA-8357-C4E4516A50D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06A73EC4-D110-4477-8823-4F07F680E630}" type="slidenum">
              <a:rPr kumimoji="0" lang="en-US" altLang="en-US" sz="1300" b="0" i="0" u="none" strike="noStrike" kern="1200" cap="none" spc="0" normalizeH="0" baseline="0" noProof="0" smtClean="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27</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28675" name="Rectangle 2">
            <a:extLst>
              <a:ext uri="{FF2B5EF4-FFF2-40B4-BE49-F238E27FC236}">
                <a16:creationId xmlns:a16="http://schemas.microsoft.com/office/drawing/2014/main" id="{0EBB60F5-AF69-4AE2-8874-46F0513AE650}"/>
              </a:ext>
            </a:extLst>
          </p:cNvPr>
          <p:cNvSpPr>
            <a:spLocks noGrp="1" noRot="1" noChangeAspect="1" noChangeArrowheads="1" noTextEdit="1"/>
          </p:cNvSpPr>
          <p:nvPr>
            <p:ph type="sldImg"/>
          </p:nvPr>
        </p:nvSpPr>
        <p:spPr>
          <a:ln/>
        </p:spPr>
      </p:sp>
      <p:sp>
        <p:nvSpPr>
          <p:cNvPr id="28676" name="Rectangle 3">
            <a:extLst>
              <a:ext uri="{FF2B5EF4-FFF2-40B4-BE49-F238E27FC236}">
                <a16:creationId xmlns:a16="http://schemas.microsoft.com/office/drawing/2014/main" id="{39303B8D-3055-496A-84BB-85C1B127C6D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Times New Roman" panose="02020603050405020304" pitchFamily="18" charset="0"/>
              </a:rPr>
              <a:t>Mention:  checksums, bad sector remapping</a:t>
            </a:r>
          </a:p>
        </p:txBody>
      </p:sp>
    </p:spTree>
    <p:extLst>
      <p:ext uri="{BB962C8B-B14F-4D97-AF65-F5344CB8AC3E}">
        <p14:creationId xmlns:p14="http://schemas.microsoft.com/office/powerpoint/2010/main" val="19258824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a:extLst>
              <a:ext uri="{FF2B5EF4-FFF2-40B4-BE49-F238E27FC236}">
                <a16:creationId xmlns:a16="http://schemas.microsoft.com/office/drawing/2014/main" id="{3C120632-6450-496D-9021-144FCC94636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9FE5D3C3-97C3-42F0-8AD8-A78667E011D8}" type="slidenum">
              <a:rPr kumimoji="0" lang="en-US" altLang="en-US" sz="1300" b="0" i="0" u="none" strike="noStrike" kern="1200" cap="none" spc="0" normalizeH="0" baseline="0" noProof="0" smtClean="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28</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30723" name="Rectangle 2">
            <a:extLst>
              <a:ext uri="{FF2B5EF4-FFF2-40B4-BE49-F238E27FC236}">
                <a16:creationId xmlns:a16="http://schemas.microsoft.com/office/drawing/2014/main" id="{9FFDA698-AD1E-490A-843E-56BBFBDA156E}"/>
              </a:ext>
            </a:extLst>
          </p:cNvPr>
          <p:cNvSpPr>
            <a:spLocks noGrp="1" noRot="1" noChangeAspect="1" noChangeArrowheads="1" noTextEdit="1"/>
          </p:cNvSpPr>
          <p:nvPr>
            <p:ph type="sldImg"/>
          </p:nvPr>
        </p:nvSpPr>
        <p:spPr>
          <a:ln/>
        </p:spPr>
      </p:sp>
      <p:sp>
        <p:nvSpPr>
          <p:cNvPr id="30724" name="Rectangle 3">
            <a:extLst>
              <a:ext uri="{FF2B5EF4-FFF2-40B4-BE49-F238E27FC236}">
                <a16:creationId xmlns:a16="http://schemas.microsoft.com/office/drawing/2014/main" id="{F4C63D34-496E-420D-BEE9-57DE0CECD3A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8775278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a:extLst>
              <a:ext uri="{FF2B5EF4-FFF2-40B4-BE49-F238E27FC236}">
                <a16:creationId xmlns:a16="http://schemas.microsoft.com/office/drawing/2014/main" id="{D3FCD778-3AE4-42E7-AB74-D00245452A5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845A3DB5-4F11-4CB9-BD43-77A6F1184F30}" type="slidenum">
              <a:rPr kumimoji="0" lang="en-US" altLang="en-US" sz="1300" b="0" i="0" u="none" strike="noStrike" kern="1200" cap="none" spc="0" normalizeH="0" baseline="0" noProof="0" smtClean="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29</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35843" name="Rectangle 2">
            <a:extLst>
              <a:ext uri="{FF2B5EF4-FFF2-40B4-BE49-F238E27FC236}">
                <a16:creationId xmlns:a16="http://schemas.microsoft.com/office/drawing/2014/main" id="{E0E1BD94-40E1-42D9-AC0F-6DBED183EDEC}"/>
              </a:ext>
            </a:extLst>
          </p:cNvPr>
          <p:cNvSpPr>
            <a:spLocks noGrp="1" noRot="1" noChangeAspect="1" noChangeArrowheads="1" noTextEdit="1"/>
          </p:cNvSpPr>
          <p:nvPr>
            <p:ph type="sldImg"/>
          </p:nvPr>
        </p:nvSpPr>
        <p:spPr>
          <a:ln/>
        </p:spPr>
      </p:sp>
      <p:sp>
        <p:nvSpPr>
          <p:cNvPr id="35844" name="Rectangle 3">
            <a:extLst>
              <a:ext uri="{FF2B5EF4-FFF2-40B4-BE49-F238E27FC236}">
                <a16:creationId xmlns:a16="http://schemas.microsoft.com/office/drawing/2014/main" id="{F548A35E-BDBC-4805-BE0E-5DB4CDDA19B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000191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a:extLst>
              <a:ext uri="{FF2B5EF4-FFF2-40B4-BE49-F238E27FC236}">
                <a16:creationId xmlns:a16="http://schemas.microsoft.com/office/drawing/2014/main" id="{516EBF0D-549B-4B96-9F9D-99104C02726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716DE627-E9A0-44A0-8058-E175A1E3A18A}" type="slidenum">
              <a:rPr kumimoji="0" lang="en-US" altLang="en-US" sz="1300" b="0" i="0" u="none" strike="noStrike" kern="1200" cap="none" spc="0" normalizeH="0" baseline="0" noProof="0" smtClean="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31</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37891" name="Rectangle 2">
            <a:extLst>
              <a:ext uri="{FF2B5EF4-FFF2-40B4-BE49-F238E27FC236}">
                <a16:creationId xmlns:a16="http://schemas.microsoft.com/office/drawing/2014/main" id="{1839E502-C201-436D-805E-A0C9059389F4}"/>
              </a:ext>
            </a:extLst>
          </p:cNvPr>
          <p:cNvSpPr>
            <a:spLocks noGrp="1" noRot="1" noChangeAspect="1" noChangeArrowheads="1" noTextEdit="1"/>
          </p:cNvSpPr>
          <p:nvPr>
            <p:ph type="sldImg"/>
          </p:nvPr>
        </p:nvSpPr>
        <p:spPr>
          <a:ln/>
        </p:spPr>
      </p:sp>
      <p:sp>
        <p:nvSpPr>
          <p:cNvPr id="37892" name="Rectangle 3">
            <a:extLst>
              <a:ext uri="{FF2B5EF4-FFF2-40B4-BE49-F238E27FC236}">
                <a16:creationId xmlns:a16="http://schemas.microsoft.com/office/drawing/2014/main" id="{1BE0CB22-2002-47F0-8684-94D93C5B97B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1833278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39</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911808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a:extLst>
              <a:ext uri="{FF2B5EF4-FFF2-40B4-BE49-F238E27FC236}">
                <a16:creationId xmlns:a16="http://schemas.microsoft.com/office/drawing/2014/main" id="{72614CE6-FFF4-4034-B168-49EFB3E04C2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BD8D42BA-40E3-4895-A9C8-A200B308F539}" type="slidenum">
              <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40</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78851" name="Rectangle 2">
            <a:extLst>
              <a:ext uri="{FF2B5EF4-FFF2-40B4-BE49-F238E27FC236}">
                <a16:creationId xmlns:a16="http://schemas.microsoft.com/office/drawing/2014/main" id="{0B5CF2B0-262A-45F7-9707-BE0E50722C71}"/>
              </a:ext>
            </a:extLst>
          </p:cNvPr>
          <p:cNvSpPr>
            <a:spLocks noGrp="1" noRot="1" noChangeAspect="1" noChangeArrowheads="1" noTextEdit="1"/>
          </p:cNvSpPr>
          <p:nvPr>
            <p:ph type="sldImg"/>
          </p:nvPr>
        </p:nvSpPr>
        <p:spPr>
          <a:ln/>
        </p:spPr>
      </p:sp>
      <p:sp>
        <p:nvSpPr>
          <p:cNvPr id="78852" name="Rectangle 3">
            <a:extLst>
              <a:ext uri="{FF2B5EF4-FFF2-40B4-BE49-F238E27FC236}">
                <a16:creationId xmlns:a16="http://schemas.microsoft.com/office/drawing/2014/main" id="{4BDF3390-60A6-438E-A19E-B7A48E1FE24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8251005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a:extLst>
              <a:ext uri="{FF2B5EF4-FFF2-40B4-BE49-F238E27FC236}">
                <a16:creationId xmlns:a16="http://schemas.microsoft.com/office/drawing/2014/main" id="{545CFAD2-86CA-43EA-9649-01FE1818A7F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FA9637EE-2530-47A3-867C-4DFDF031D601}" type="slidenum">
              <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42</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0899" name="Rectangle 2">
            <a:extLst>
              <a:ext uri="{FF2B5EF4-FFF2-40B4-BE49-F238E27FC236}">
                <a16:creationId xmlns:a16="http://schemas.microsoft.com/office/drawing/2014/main" id="{B81DCE19-5052-4EC6-B3BE-E0CF314AD151}"/>
              </a:ext>
            </a:extLst>
          </p:cNvPr>
          <p:cNvSpPr>
            <a:spLocks noGrp="1" noRot="1" noChangeAspect="1" noChangeArrowheads="1" noTextEdit="1"/>
          </p:cNvSpPr>
          <p:nvPr>
            <p:ph type="sldImg"/>
          </p:nvPr>
        </p:nvSpPr>
        <p:spPr>
          <a:ln/>
        </p:spPr>
      </p:sp>
      <p:sp>
        <p:nvSpPr>
          <p:cNvPr id="80900" name="Rectangle 3">
            <a:extLst>
              <a:ext uri="{FF2B5EF4-FFF2-40B4-BE49-F238E27FC236}">
                <a16:creationId xmlns:a16="http://schemas.microsoft.com/office/drawing/2014/main" id="{6D5BE292-0595-4EAC-A7BB-D24D85864F8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8933589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a:extLst>
              <a:ext uri="{FF2B5EF4-FFF2-40B4-BE49-F238E27FC236}">
                <a16:creationId xmlns:a16="http://schemas.microsoft.com/office/drawing/2014/main" id="{545CFAD2-86CA-43EA-9649-01FE1818A7F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FA9637EE-2530-47A3-867C-4DFDF031D601}" type="slidenum">
              <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43</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0899" name="Rectangle 2">
            <a:extLst>
              <a:ext uri="{FF2B5EF4-FFF2-40B4-BE49-F238E27FC236}">
                <a16:creationId xmlns:a16="http://schemas.microsoft.com/office/drawing/2014/main" id="{B81DCE19-5052-4EC6-B3BE-E0CF314AD151}"/>
              </a:ext>
            </a:extLst>
          </p:cNvPr>
          <p:cNvSpPr>
            <a:spLocks noGrp="1" noRot="1" noChangeAspect="1" noChangeArrowheads="1" noTextEdit="1"/>
          </p:cNvSpPr>
          <p:nvPr>
            <p:ph type="sldImg"/>
          </p:nvPr>
        </p:nvSpPr>
        <p:spPr>
          <a:ln/>
        </p:spPr>
      </p:sp>
      <p:sp>
        <p:nvSpPr>
          <p:cNvPr id="80900" name="Rectangle 3">
            <a:extLst>
              <a:ext uri="{FF2B5EF4-FFF2-40B4-BE49-F238E27FC236}">
                <a16:creationId xmlns:a16="http://schemas.microsoft.com/office/drawing/2014/main" id="{6D5BE292-0595-4EAC-A7BB-D24D85864F8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4932718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a:extLst>
              <a:ext uri="{FF2B5EF4-FFF2-40B4-BE49-F238E27FC236}">
                <a16:creationId xmlns:a16="http://schemas.microsoft.com/office/drawing/2014/main" id="{545CFAD2-86CA-43EA-9649-01FE1818A7F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FA9637EE-2530-47A3-867C-4DFDF031D601}" type="slidenum">
              <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44</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0899" name="Rectangle 2">
            <a:extLst>
              <a:ext uri="{FF2B5EF4-FFF2-40B4-BE49-F238E27FC236}">
                <a16:creationId xmlns:a16="http://schemas.microsoft.com/office/drawing/2014/main" id="{B81DCE19-5052-4EC6-B3BE-E0CF314AD151}"/>
              </a:ext>
            </a:extLst>
          </p:cNvPr>
          <p:cNvSpPr>
            <a:spLocks noGrp="1" noRot="1" noChangeAspect="1" noChangeArrowheads="1" noTextEdit="1"/>
          </p:cNvSpPr>
          <p:nvPr>
            <p:ph type="sldImg"/>
          </p:nvPr>
        </p:nvSpPr>
        <p:spPr>
          <a:ln/>
        </p:spPr>
      </p:sp>
      <p:sp>
        <p:nvSpPr>
          <p:cNvPr id="80900" name="Rectangle 3">
            <a:extLst>
              <a:ext uri="{FF2B5EF4-FFF2-40B4-BE49-F238E27FC236}">
                <a16:creationId xmlns:a16="http://schemas.microsoft.com/office/drawing/2014/main" id="{6D5BE292-0595-4EAC-A7BB-D24D85864F8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1416713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2</a:t>
            </a:fld>
            <a:endParaRPr lang="en-US" altLang="en-US"/>
          </a:p>
        </p:txBody>
      </p:sp>
    </p:spTree>
    <p:extLst>
      <p:ext uri="{BB962C8B-B14F-4D97-AF65-F5344CB8AC3E}">
        <p14:creationId xmlns:p14="http://schemas.microsoft.com/office/powerpoint/2010/main" val="14283072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a:extLst>
              <a:ext uri="{FF2B5EF4-FFF2-40B4-BE49-F238E27FC236}">
                <a16:creationId xmlns:a16="http://schemas.microsoft.com/office/drawing/2014/main" id="{545CFAD2-86CA-43EA-9649-01FE1818A7F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FA9637EE-2530-47A3-867C-4DFDF031D601}" type="slidenum">
              <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45</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0899" name="Rectangle 2">
            <a:extLst>
              <a:ext uri="{FF2B5EF4-FFF2-40B4-BE49-F238E27FC236}">
                <a16:creationId xmlns:a16="http://schemas.microsoft.com/office/drawing/2014/main" id="{B81DCE19-5052-4EC6-B3BE-E0CF314AD151}"/>
              </a:ext>
            </a:extLst>
          </p:cNvPr>
          <p:cNvSpPr>
            <a:spLocks noGrp="1" noRot="1" noChangeAspect="1" noChangeArrowheads="1" noTextEdit="1"/>
          </p:cNvSpPr>
          <p:nvPr>
            <p:ph type="sldImg"/>
          </p:nvPr>
        </p:nvSpPr>
        <p:spPr>
          <a:ln/>
        </p:spPr>
      </p:sp>
      <p:sp>
        <p:nvSpPr>
          <p:cNvPr id="80900" name="Rectangle 3">
            <a:extLst>
              <a:ext uri="{FF2B5EF4-FFF2-40B4-BE49-F238E27FC236}">
                <a16:creationId xmlns:a16="http://schemas.microsoft.com/office/drawing/2014/main" id="{6D5BE292-0595-4EAC-A7BB-D24D85864F8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11026980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a:extLst>
              <a:ext uri="{FF2B5EF4-FFF2-40B4-BE49-F238E27FC236}">
                <a16:creationId xmlns:a16="http://schemas.microsoft.com/office/drawing/2014/main" id="{C7CAB5FB-4499-4A78-B8E0-70F018F3D0E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069DE5A9-540A-4836-B1A6-064DE652E547}" type="slidenum">
              <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46</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9091" name="Rectangle 2">
            <a:extLst>
              <a:ext uri="{FF2B5EF4-FFF2-40B4-BE49-F238E27FC236}">
                <a16:creationId xmlns:a16="http://schemas.microsoft.com/office/drawing/2014/main" id="{D710D072-F1C5-49CD-9CD9-EB9F3EED2616}"/>
              </a:ext>
            </a:extLst>
          </p:cNvPr>
          <p:cNvSpPr>
            <a:spLocks noGrp="1" noRot="1" noChangeAspect="1" noChangeArrowheads="1" noTextEdit="1"/>
          </p:cNvSpPr>
          <p:nvPr>
            <p:ph type="sldImg"/>
          </p:nvPr>
        </p:nvSpPr>
        <p:spPr>
          <a:ln/>
        </p:spPr>
      </p:sp>
      <p:sp>
        <p:nvSpPr>
          <p:cNvPr id="89092" name="Rectangle 3">
            <a:extLst>
              <a:ext uri="{FF2B5EF4-FFF2-40B4-BE49-F238E27FC236}">
                <a16:creationId xmlns:a16="http://schemas.microsoft.com/office/drawing/2014/main" id="{E0910396-3535-4141-AC82-8ED6F6632FC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39453203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a:extLst>
              <a:ext uri="{FF2B5EF4-FFF2-40B4-BE49-F238E27FC236}">
                <a16:creationId xmlns:a16="http://schemas.microsoft.com/office/drawing/2014/main" id="{271D2120-9A2B-47C4-A534-B51D7FD3C74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74197C76-8DA6-4441-8418-E1CA93B2A4A8}" type="slidenum">
              <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47</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91139" name="Rectangle 2">
            <a:extLst>
              <a:ext uri="{FF2B5EF4-FFF2-40B4-BE49-F238E27FC236}">
                <a16:creationId xmlns:a16="http://schemas.microsoft.com/office/drawing/2014/main" id="{76320175-7BF1-4C28-8118-24744CF33C22}"/>
              </a:ext>
            </a:extLst>
          </p:cNvPr>
          <p:cNvSpPr>
            <a:spLocks noGrp="1" noRot="1" noChangeAspect="1" noChangeArrowheads="1" noTextEdit="1"/>
          </p:cNvSpPr>
          <p:nvPr>
            <p:ph type="sldImg"/>
          </p:nvPr>
        </p:nvSpPr>
        <p:spPr>
          <a:ln/>
        </p:spPr>
      </p:sp>
      <p:sp>
        <p:nvSpPr>
          <p:cNvPr id="91140" name="Rectangle 3">
            <a:extLst>
              <a:ext uri="{FF2B5EF4-FFF2-40B4-BE49-F238E27FC236}">
                <a16:creationId xmlns:a16="http://schemas.microsoft.com/office/drawing/2014/main" id="{518E7B96-3BC0-4BA0-8F4B-53B51730256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6719457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a:extLst>
              <a:ext uri="{FF2B5EF4-FFF2-40B4-BE49-F238E27FC236}">
                <a16:creationId xmlns:a16="http://schemas.microsoft.com/office/drawing/2014/main" id="{8E40BEF0-9415-412D-AF21-72BA2D18C45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C2E65637-2214-4FA6-A9CC-A7014009F3D6}" type="slidenum">
              <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49</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93187" name="Rectangle 2">
            <a:extLst>
              <a:ext uri="{FF2B5EF4-FFF2-40B4-BE49-F238E27FC236}">
                <a16:creationId xmlns:a16="http://schemas.microsoft.com/office/drawing/2014/main" id="{F6ACB707-CCC2-4339-8586-9C49A2CAC899}"/>
              </a:ext>
            </a:extLst>
          </p:cNvPr>
          <p:cNvSpPr>
            <a:spLocks noGrp="1" noRot="1" noChangeAspect="1" noChangeArrowheads="1" noTextEdit="1"/>
          </p:cNvSpPr>
          <p:nvPr>
            <p:ph type="sldImg"/>
          </p:nvPr>
        </p:nvSpPr>
        <p:spPr>
          <a:ln/>
        </p:spPr>
      </p:sp>
      <p:sp>
        <p:nvSpPr>
          <p:cNvPr id="93188" name="Rectangle 3">
            <a:extLst>
              <a:ext uri="{FF2B5EF4-FFF2-40B4-BE49-F238E27FC236}">
                <a16:creationId xmlns:a16="http://schemas.microsoft.com/office/drawing/2014/main" id="{EC05376F-F9AC-467D-82F5-2A937A23D13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77509364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a:extLst>
              <a:ext uri="{FF2B5EF4-FFF2-40B4-BE49-F238E27FC236}">
                <a16:creationId xmlns:a16="http://schemas.microsoft.com/office/drawing/2014/main" id="{6ACC2129-DD10-4195-B4E4-0A37464BFA3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23C8B530-0DB8-4B80-A8A3-17843A477A25}" type="slidenum">
              <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51</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95235" name="Rectangle 2">
            <a:extLst>
              <a:ext uri="{FF2B5EF4-FFF2-40B4-BE49-F238E27FC236}">
                <a16:creationId xmlns:a16="http://schemas.microsoft.com/office/drawing/2014/main" id="{2367443C-DFF5-4AA5-ABA6-C096F07FD944}"/>
              </a:ext>
            </a:extLst>
          </p:cNvPr>
          <p:cNvSpPr>
            <a:spLocks noGrp="1" noRot="1" noChangeAspect="1" noChangeArrowheads="1" noTextEdit="1"/>
          </p:cNvSpPr>
          <p:nvPr>
            <p:ph type="sldImg"/>
          </p:nvPr>
        </p:nvSpPr>
        <p:spPr>
          <a:ln/>
        </p:spPr>
      </p:sp>
      <p:sp>
        <p:nvSpPr>
          <p:cNvPr id="95236" name="Rectangle 3">
            <a:extLst>
              <a:ext uri="{FF2B5EF4-FFF2-40B4-BE49-F238E27FC236}">
                <a16:creationId xmlns:a16="http://schemas.microsoft.com/office/drawing/2014/main" id="{B6E1774C-63FE-4622-BF4D-AC0EB01CDB7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30233788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a:extLst>
              <a:ext uri="{FF2B5EF4-FFF2-40B4-BE49-F238E27FC236}">
                <a16:creationId xmlns:a16="http://schemas.microsoft.com/office/drawing/2014/main" id="{6DFF9C4C-A6C6-47DE-9162-4673F144216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D2E7717C-BB95-4A69-B6C6-F696DFD972A3}" type="slidenum">
              <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52</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97283" name="Rectangle 2">
            <a:extLst>
              <a:ext uri="{FF2B5EF4-FFF2-40B4-BE49-F238E27FC236}">
                <a16:creationId xmlns:a16="http://schemas.microsoft.com/office/drawing/2014/main" id="{E7126C29-652A-47EB-9D6F-1C2E666C8B08}"/>
              </a:ext>
            </a:extLst>
          </p:cNvPr>
          <p:cNvSpPr>
            <a:spLocks noGrp="1" noRot="1" noChangeAspect="1" noChangeArrowheads="1" noTextEdit="1"/>
          </p:cNvSpPr>
          <p:nvPr>
            <p:ph type="sldImg"/>
          </p:nvPr>
        </p:nvSpPr>
        <p:spPr>
          <a:ln/>
        </p:spPr>
      </p:sp>
      <p:sp>
        <p:nvSpPr>
          <p:cNvPr id="97284" name="Rectangle 3">
            <a:extLst>
              <a:ext uri="{FF2B5EF4-FFF2-40B4-BE49-F238E27FC236}">
                <a16:creationId xmlns:a16="http://schemas.microsoft.com/office/drawing/2014/main" id="{E0AF697C-E8F3-4DF3-AC35-E7C8929E55E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34876981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58</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95349219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59</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9840920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66</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56294346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71</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6079713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4</a:t>
            </a:fld>
            <a:endParaRPr lang="en-US" altLang="en-US"/>
          </a:p>
        </p:txBody>
      </p:sp>
    </p:spTree>
    <p:extLst>
      <p:ext uri="{BB962C8B-B14F-4D97-AF65-F5344CB8AC3E}">
        <p14:creationId xmlns:p14="http://schemas.microsoft.com/office/powerpoint/2010/main" val="400429550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82</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9534921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6</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501275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Rectangle 7"/>
          <p:cNvSpPr txBox="1">
            <a:spLocks noGrp="1" noChangeArrowheads="1"/>
          </p:cNvSpPr>
          <p:nvPr/>
        </p:nvSpPr>
        <p:spPr bwMode="auto">
          <a:xfrm>
            <a:off x="3966315" y="8820783"/>
            <a:ext cx="3031385" cy="462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022" tIns="46511" rIns="93022" bIns="46511" anchor="b"/>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4516B392-AB16-433E-A341-C08B2964F80A}"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9</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4338" name="Rectangle 2"/>
          <p:cNvSpPr>
            <a:spLocks noGrp="1" noRot="1" noChangeAspect="1" noChangeArrowheads="1" noTextEdit="1"/>
          </p:cNvSpPr>
          <p:nvPr>
            <p:ph type="sldImg"/>
          </p:nvPr>
        </p:nvSpPr>
        <p:spPr>
          <a:xfrm>
            <a:off x="404813" y="696913"/>
            <a:ext cx="6188075" cy="3481387"/>
          </a:xfrm>
          <a:ln/>
        </p:spPr>
      </p:sp>
      <p:sp>
        <p:nvSpPr>
          <p:cNvPr id="1433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674268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7"/>
          <p:cNvSpPr txBox="1">
            <a:spLocks noGrp="1" noChangeArrowheads="1"/>
          </p:cNvSpPr>
          <p:nvPr/>
        </p:nvSpPr>
        <p:spPr bwMode="auto">
          <a:xfrm>
            <a:off x="3966315" y="8820783"/>
            <a:ext cx="3031385" cy="462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022" tIns="46511" rIns="93022" bIns="46511" anchor="b"/>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5E2E42CA-A09A-4793-8A18-57204D130B58}"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10</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6386" name="Rectangle 2"/>
          <p:cNvSpPr>
            <a:spLocks noGrp="1" noRot="1" noChangeAspect="1" noChangeArrowheads="1" noTextEdit="1"/>
          </p:cNvSpPr>
          <p:nvPr>
            <p:ph type="sldImg"/>
          </p:nvPr>
        </p:nvSpPr>
        <p:spPr>
          <a:xfrm>
            <a:off x="404813" y="696913"/>
            <a:ext cx="6188075" cy="3481387"/>
          </a:xfrm>
          <a:ln/>
        </p:spPr>
      </p:sp>
      <p:sp>
        <p:nvSpPr>
          <p:cNvPr id="1638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6057511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13</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1280324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a:extLst>
              <a:ext uri="{FF2B5EF4-FFF2-40B4-BE49-F238E27FC236}">
                <a16:creationId xmlns:a16="http://schemas.microsoft.com/office/drawing/2014/main" id="{048294A3-FBA0-48E6-BAC1-C31A4FE1697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349E0957-6F75-455E-8328-45C1F34BBE0F}" type="slidenum">
              <a:rPr kumimoji="0" lang="en-US" altLang="en-US" sz="1300" b="0" i="0" u="none" strike="noStrike" kern="1200" cap="none" spc="0" normalizeH="0" baseline="0" noProof="0" smtClean="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15</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0243" name="Rectangle 2">
            <a:extLst>
              <a:ext uri="{FF2B5EF4-FFF2-40B4-BE49-F238E27FC236}">
                <a16:creationId xmlns:a16="http://schemas.microsoft.com/office/drawing/2014/main" id="{883A5C15-38DE-4ED9-8294-23102A475AC1}"/>
              </a:ext>
            </a:extLst>
          </p:cNvPr>
          <p:cNvSpPr>
            <a:spLocks noGrp="1" noRot="1" noChangeAspect="1" noChangeArrowheads="1" noTextEdit="1"/>
          </p:cNvSpPr>
          <p:nvPr>
            <p:ph type="sldImg"/>
          </p:nvPr>
        </p:nvSpPr>
        <p:spPr>
          <a:ln/>
        </p:spPr>
      </p:sp>
      <p:sp>
        <p:nvSpPr>
          <p:cNvPr id="10244" name="Rectangle 3">
            <a:extLst>
              <a:ext uri="{FF2B5EF4-FFF2-40B4-BE49-F238E27FC236}">
                <a16:creationId xmlns:a16="http://schemas.microsoft.com/office/drawing/2014/main" id="{9702C81A-DDDF-4D28-B5C0-A85F56BF2B1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6066487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a:extLst>
              <a:ext uri="{FF2B5EF4-FFF2-40B4-BE49-F238E27FC236}">
                <a16:creationId xmlns:a16="http://schemas.microsoft.com/office/drawing/2014/main" id="{C48ADEE5-C4A0-4F83-9B18-036FD8CBAA3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6F2EE62E-9FF8-44D3-B807-CC851990CD6D}" type="slidenum">
              <a:rPr kumimoji="0" lang="en-US" altLang="en-US" sz="1300" b="0" i="0" u="none" strike="noStrike" kern="1200" cap="none" spc="0" normalizeH="0" baseline="0" noProof="0" smtClean="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16</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22531" name="Rectangle 2">
            <a:extLst>
              <a:ext uri="{FF2B5EF4-FFF2-40B4-BE49-F238E27FC236}">
                <a16:creationId xmlns:a16="http://schemas.microsoft.com/office/drawing/2014/main" id="{DB978EA3-6CF9-4931-85CA-6A1AF32950D9}"/>
              </a:ext>
            </a:extLst>
          </p:cNvPr>
          <p:cNvSpPr>
            <a:spLocks noGrp="1" noRot="1" noChangeAspect="1" noChangeArrowheads="1" noTextEdit="1"/>
          </p:cNvSpPr>
          <p:nvPr>
            <p:ph type="sldImg"/>
          </p:nvPr>
        </p:nvSpPr>
        <p:spPr>
          <a:ln/>
        </p:spPr>
      </p:sp>
      <p:sp>
        <p:nvSpPr>
          <p:cNvPr id="22532" name="Rectangle 3">
            <a:extLst>
              <a:ext uri="{FF2B5EF4-FFF2-40B4-BE49-F238E27FC236}">
                <a16:creationId xmlns:a16="http://schemas.microsoft.com/office/drawing/2014/main" id="{690103F9-36CF-40EF-81E1-4FD19CC95B7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8901931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839200" cy="4038600"/>
          </a:xfrm>
          <a:prstGeom prst="rect">
            <a:avLst/>
          </a:prstGeo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a:extLst>
              <a:ext uri="{FF2B5EF4-FFF2-40B4-BE49-F238E27FC236}">
                <a16:creationId xmlns:a16="http://schemas.microsoft.com/office/drawing/2014/main" id="{F05F4A72-606B-984B-907B-5BEA9B53E5C0}"/>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Tree>
    <p:extLst>
      <p:ext uri="{BB962C8B-B14F-4D97-AF65-F5344CB8AC3E}">
        <p14:creationId xmlns:p14="http://schemas.microsoft.com/office/powerpoint/2010/main" val="268763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cxnSp>
        <p:nvCxnSpPr>
          <p:cNvPr id="7" name="Straight Connector 6"/>
          <p:cNvCxnSpPr>
            <a:cxnSpLocks noChangeShapeType="1"/>
          </p:cNvCxnSpPr>
          <p:nvPr userDrawn="1"/>
        </p:nvCxnSpPr>
        <p:spPr bwMode="auto">
          <a:xfrm>
            <a:off x="436563" y="4629150"/>
            <a:ext cx="8262035" cy="0"/>
          </a:xfrm>
          <a:prstGeom prst="line">
            <a:avLst/>
          </a:prstGeom>
          <a:noFill/>
          <a:ln w="9525">
            <a:solidFill>
              <a:srgbClr val="AAAAAA"/>
            </a:solidFill>
            <a:round/>
            <a:headEnd/>
            <a:tailEnd/>
          </a:ln>
        </p:spPr>
      </p:cxnSp>
    </p:spTree>
    <p:extLst>
      <p:ext uri="{BB962C8B-B14F-4D97-AF65-F5344CB8AC3E}">
        <p14:creationId xmlns:p14="http://schemas.microsoft.com/office/powerpoint/2010/main" val="2918498331"/>
      </p:ext>
    </p:extLst>
  </p:cSld>
  <p:clrMapOvr>
    <a:masterClrMapping/>
  </p:clrMapOvr>
  <p:transition spd="med">
    <p:wipe dir="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457200" y="1200150"/>
            <a:ext cx="8229600" cy="3394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7BBC359C-8B98-904F-955B-7B675E601B13}" type="datetimeFigureOut">
              <a:rPr lang="en-US" altLang="en-US"/>
              <a:pPr/>
              <a:t>3/18/23</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9A8E8E7-A6E1-1A4E-BFDF-C30BFEC4FA62}" type="slidenum">
              <a:rPr lang="en-US" altLang="en-US"/>
              <a:pPr/>
              <a:t>‹#›</a:t>
            </a:fld>
            <a:endParaRPr lang="en-US" altLang="en-US"/>
          </a:p>
        </p:txBody>
      </p:sp>
    </p:spTree>
    <p:extLst>
      <p:ext uri="{BB962C8B-B14F-4D97-AF65-F5344CB8AC3E}">
        <p14:creationId xmlns:p14="http://schemas.microsoft.com/office/powerpoint/2010/main" val="417866119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356145435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_No Line">
    <p:spTree>
      <p:nvGrpSpPr>
        <p:cNvPr id="1" name=""/>
        <p:cNvGrpSpPr/>
        <p:nvPr/>
      </p:nvGrpSpPr>
      <p:grpSpPr>
        <a:xfrm>
          <a:off x="0" y="0"/>
          <a:ext cx="0" cy="0"/>
          <a:chOff x="0" y="0"/>
          <a:chExt cx="0" cy="0"/>
        </a:xfrm>
      </p:grpSpPr>
      <p:sp>
        <p:nvSpPr>
          <p:cNvPr id="10" name="Title 1"/>
          <p:cNvSpPr>
            <a:spLocks noGrp="1"/>
          </p:cNvSpPr>
          <p:nvPr>
            <p:ph type="title" hasCustomPrompt="1"/>
          </p:nvPr>
        </p:nvSpPr>
        <p:spPr>
          <a:xfrm>
            <a:off x="425904" y="196172"/>
            <a:ext cx="8239126" cy="387798"/>
          </a:xfrm>
          <a:prstGeom prst="rect">
            <a:avLst/>
          </a:prstGeom>
        </p:spPr>
        <p:txBody>
          <a:bodyPr wrap="square" anchor="t"/>
          <a:lstStyle>
            <a:lvl1pPr>
              <a:lnSpc>
                <a:spcPct val="90000"/>
              </a:lnSpc>
              <a:defRPr sz="2800" b="0">
                <a:solidFill>
                  <a:schemeClr val="accent1"/>
                </a:solidFill>
                <a:latin typeface="Century Schoolbook" charset="0"/>
                <a:ea typeface="Century Schoolbook" charset="0"/>
                <a:cs typeface="Century Schoolbook" charset="0"/>
              </a:defRPr>
            </a:lvl1pPr>
          </a:lstStyle>
          <a:p>
            <a:r>
              <a:rPr lang="en-US" dirty="0"/>
              <a:t>Click to edit master title</a:t>
            </a:r>
          </a:p>
        </p:txBody>
      </p:sp>
    </p:spTree>
    <p:extLst>
      <p:ext uri="{BB962C8B-B14F-4D97-AF65-F5344CB8AC3E}">
        <p14:creationId xmlns:p14="http://schemas.microsoft.com/office/powerpoint/2010/main" val="1985062221"/>
      </p:ext>
    </p:extLst>
  </p:cSld>
  <p:clrMapOvr>
    <a:masterClrMapping/>
  </p:clrMapOvr>
  <p:transition spd="med">
    <p:wipe dir="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Title_and_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5904" y="196172"/>
            <a:ext cx="8279946" cy="387798"/>
          </a:xfrm>
          <a:prstGeom prst="rect">
            <a:avLst/>
          </a:prstGeom>
        </p:spPr>
        <p:txBody>
          <a:bodyPr wrap="square" anchor="t"/>
          <a:lstStyle>
            <a:lvl1pPr>
              <a:lnSpc>
                <a:spcPct val="90000"/>
              </a:lnSpc>
              <a:defRPr sz="2800" b="0">
                <a:solidFill>
                  <a:schemeClr val="accent1"/>
                </a:solidFill>
                <a:latin typeface="Century Schoolbook" charset="0"/>
                <a:ea typeface="Century Schoolbook" charset="0"/>
                <a:cs typeface="Century Schoolbook" charset="0"/>
              </a:defRPr>
            </a:lvl1pPr>
          </a:lstStyle>
          <a:p>
            <a:r>
              <a:rPr lang="en-US" dirty="0"/>
              <a:t>Click to edit master title </a:t>
            </a:r>
          </a:p>
        </p:txBody>
      </p:sp>
      <p:sp>
        <p:nvSpPr>
          <p:cNvPr id="3" name="Content Placeholder 2"/>
          <p:cNvSpPr>
            <a:spLocks noGrp="1"/>
          </p:cNvSpPr>
          <p:nvPr>
            <p:ph sz="half" idx="1" hasCustomPrompt="1"/>
          </p:nvPr>
        </p:nvSpPr>
        <p:spPr>
          <a:xfrm>
            <a:off x="457200" y="969264"/>
            <a:ext cx="8267140" cy="3545980"/>
          </a:xfrm>
          <a:prstGeom prst="rect">
            <a:avLst/>
          </a:prstGeom>
        </p:spPr>
        <p:txBody>
          <a:bodyPr lIns="0" tIns="0" rIns="0" bIns="0">
            <a:normAutofit/>
          </a:bodyPr>
          <a:lstStyle>
            <a:lvl1pPr>
              <a:spcBef>
                <a:spcPts val="1200"/>
              </a:spcBef>
              <a:spcAft>
                <a:spcPts val="0"/>
              </a:spcAft>
              <a:defRPr sz="1800">
                <a:solidFill>
                  <a:schemeClr val="tx1"/>
                </a:solidFill>
                <a:latin typeface="Century Schoolbook" charset="0"/>
                <a:ea typeface="Century Schoolbook" charset="0"/>
                <a:cs typeface="Century Schoolbook" charset="0"/>
              </a:defRPr>
            </a:lvl1pPr>
            <a:lvl2pPr>
              <a:spcBef>
                <a:spcPts val="300"/>
              </a:spcBef>
              <a:spcAft>
                <a:spcPts val="0"/>
              </a:spcAft>
              <a:buFont typeface="Museo Sans For Dell" pitchFamily="2" charset="0"/>
              <a:buChar char="–"/>
              <a:defRPr sz="1600">
                <a:solidFill>
                  <a:schemeClr val="tx1"/>
                </a:solidFill>
                <a:latin typeface="Century Schoolbook" charset="0"/>
                <a:ea typeface="Century Schoolbook" charset="0"/>
                <a:cs typeface="Century Schoolbook" charset="0"/>
              </a:defRPr>
            </a:lvl2pPr>
            <a:lvl3pPr>
              <a:spcBef>
                <a:spcPts val="300"/>
              </a:spcBef>
              <a:spcAft>
                <a:spcPts val="0"/>
              </a:spcAft>
              <a:defRPr sz="1400">
                <a:solidFill>
                  <a:schemeClr val="tx1"/>
                </a:solidFill>
                <a:latin typeface="Century Schoolbook" charset="0"/>
                <a:ea typeface="Century Schoolbook" charset="0"/>
                <a:cs typeface="Century Schoolbook" charset="0"/>
              </a:defRPr>
            </a:lvl3pPr>
            <a:lvl4pPr>
              <a:spcBef>
                <a:spcPts val="300"/>
              </a:spcBef>
              <a:spcAft>
                <a:spcPts val="0"/>
              </a:spcAft>
              <a:defRPr sz="1200" baseline="0">
                <a:solidFill>
                  <a:schemeClr val="tx1"/>
                </a:solidFill>
                <a:latin typeface="Century Schoolbook" charset="0"/>
                <a:ea typeface="Century Schoolbook" charset="0"/>
                <a:cs typeface="Century Schoolbook" charset="0"/>
              </a:defRPr>
            </a:lvl4pPr>
            <a:lvl5pPr>
              <a:spcBef>
                <a:spcPts val="300"/>
              </a:spcBef>
              <a:spcAft>
                <a:spcPts val="0"/>
              </a:spcAft>
              <a:buClr>
                <a:schemeClr val="accent1"/>
              </a:buClr>
              <a:buNone/>
              <a:defRPr sz="11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a:t>Click to edit text</a:t>
            </a:r>
          </a:p>
          <a:p>
            <a:pPr lvl="1"/>
            <a:r>
              <a:rPr lang="en-US" dirty="0"/>
              <a:t>Second level</a:t>
            </a:r>
          </a:p>
          <a:p>
            <a:pPr lvl="2"/>
            <a:r>
              <a:rPr lang="en-US" dirty="0"/>
              <a:t>Third level</a:t>
            </a:r>
          </a:p>
          <a:p>
            <a:pPr lvl="3"/>
            <a:r>
              <a:rPr lang="en-US" dirty="0"/>
              <a:t>Fourth level</a:t>
            </a:r>
          </a:p>
        </p:txBody>
      </p:sp>
      <p:cxnSp>
        <p:nvCxnSpPr>
          <p:cNvPr id="20" name="Straight Connector 19"/>
          <p:cNvCxnSpPr>
            <a:cxnSpLocks noChangeShapeType="1"/>
          </p:cNvCxnSpPr>
          <p:nvPr/>
        </p:nvCxnSpPr>
        <p:spPr bwMode="auto">
          <a:xfrm>
            <a:off x="436563" y="4629150"/>
            <a:ext cx="8262035" cy="0"/>
          </a:xfrm>
          <a:prstGeom prst="line">
            <a:avLst/>
          </a:prstGeom>
          <a:noFill/>
          <a:ln w="9525">
            <a:solidFill>
              <a:srgbClr val="AAAAAA"/>
            </a:solidFill>
            <a:round/>
            <a:headEnd/>
            <a:tailEnd/>
          </a:ln>
        </p:spPr>
      </p:cxnSp>
    </p:spTree>
    <p:extLst>
      <p:ext uri="{BB962C8B-B14F-4D97-AF65-F5344CB8AC3E}">
        <p14:creationId xmlns:p14="http://schemas.microsoft.com/office/powerpoint/2010/main" val="766636995"/>
      </p:ext>
    </p:extLst>
  </p:cSld>
  <p:clrMapOvr>
    <a:masterClrMapping/>
  </p:clrMapOvr>
  <p:transition spd="med">
    <p:wipe dir="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wo Columna">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
        <p:nvSpPr>
          <p:cNvPr id="3" name="Title 1">
            <a:extLst>
              <a:ext uri="{FF2B5EF4-FFF2-40B4-BE49-F238E27FC236}">
                <a16:creationId xmlns:a16="http://schemas.microsoft.com/office/drawing/2014/main" id="{FFB43658-48CD-764C-86BF-302575415EF4}"/>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
        <p:nvSpPr>
          <p:cNvPr id="4" name="Content Placeholder 2">
            <a:extLst>
              <a:ext uri="{FF2B5EF4-FFF2-40B4-BE49-F238E27FC236}">
                <a16:creationId xmlns:a16="http://schemas.microsoft.com/office/drawing/2014/main" id="{FF6F2A81-D24A-A44F-8915-B9DC7FC2AE67}"/>
              </a:ext>
            </a:extLst>
          </p:cNvPr>
          <p:cNvSpPr>
            <a:spLocks noGrp="1"/>
          </p:cNvSpPr>
          <p:nvPr>
            <p:ph idx="1"/>
          </p:nvPr>
        </p:nvSpPr>
        <p:spPr>
          <a:xfrm>
            <a:off x="152400"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0D255CA6-4B6D-7842-85B8-A423C0C60A30}"/>
              </a:ext>
            </a:extLst>
          </p:cNvPr>
          <p:cNvSpPr>
            <a:spLocks noGrp="1"/>
          </p:cNvSpPr>
          <p:nvPr>
            <p:ph idx="10"/>
          </p:nvPr>
        </p:nvSpPr>
        <p:spPr>
          <a:xfrm>
            <a:off x="4606103"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692643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6357442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a:lvl1pPr>
          </a:lstStyle>
          <a:p>
            <a:fld id="{80CC6A0C-5777-6141-8161-40A51E54DA25}" type="datetimeFigureOut">
              <a:rPr lang="en-US" altLang="en-US"/>
              <a:pPr/>
              <a:t>3/18/23</a:t>
            </a:fld>
            <a:endParaRPr lang="en-US" alt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a:lvl1pPr>
          </a:lstStyle>
          <a:p>
            <a:fld id="{BB1B0572-E7E6-434E-BFB5-5CD3555E83A4}"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878251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01FA5FD1-732F-9047-B0F4-603D0EAC5CB0}" type="datetimeFigureOut">
              <a:rPr lang="en-US" altLang="en-US"/>
              <a:pPr/>
              <a:t>3/18/23</a:t>
            </a:fld>
            <a:endParaRPr lang="en-US" altLang="en-US"/>
          </a:p>
        </p:txBody>
      </p:sp>
      <p:sp>
        <p:nvSpPr>
          <p:cNvPr id="6"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110870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D56D54B9-89B7-A248-9210-3C9346164D0F}" type="datetimeFigureOut">
              <a:rPr lang="en-US" altLang="en-US"/>
              <a:pPr/>
              <a:t>3/18/23</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B5559CE1-75A0-2043-A1BB-26E32B46DEB8}" type="slidenum">
              <a:rPr lang="en-US" altLang="en-US"/>
              <a:pPr/>
              <a:t>‹#›</a:t>
            </a:fld>
            <a:endParaRPr lang="en-US" altLang="en-US"/>
          </a:p>
        </p:txBody>
      </p:sp>
    </p:spTree>
    <p:extLst>
      <p:ext uri="{BB962C8B-B14F-4D97-AF65-F5344CB8AC3E}">
        <p14:creationId xmlns:p14="http://schemas.microsoft.com/office/powerpoint/2010/main" val="16562204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EBE5339B-726A-CF41-B4A0-6109F9D8F0EB}" type="datetimeFigureOut">
              <a:rPr lang="en-US" altLang="en-US"/>
              <a:pPr/>
              <a:t>3/18/23</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5ED28FB-5F5E-B441-A1E3-774C424C6E37}" type="slidenum">
              <a:rPr lang="en-US" altLang="en-US"/>
              <a:pPr/>
              <a:t>‹#›</a:t>
            </a:fld>
            <a:endParaRPr lang="en-US" altLang="en-US"/>
          </a:p>
        </p:txBody>
      </p:sp>
    </p:spTree>
    <p:extLst>
      <p:ext uri="{BB962C8B-B14F-4D97-AF65-F5344CB8AC3E}">
        <p14:creationId xmlns:p14="http://schemas.microsoft.com/office/powerpoint/2010/main" val="4133984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Title_Only">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EB02DB04-0C1C-8C49-B65E-A9668E39A9C7}"/>
              </a:ext>
            </a:extLst>
          </p:cNvPr>
          <p:cNvSpPr>
            <a:spLocks noGrp="1"/>
          </p:cNvSpPr>
          <p:nvPr>
            <p:ph type="sldNum" sz="quarter" idx="11"/>
          </p:nvPr>
        </p:nvSpPr>
        <p:spPr/>
        <p:txBody>
          <a:bodyPr/>
          <a:lstStyle/>
          <a:p>
            <a:fld id="{F0D23093-2AB0-F74C-B865-1A12A15B650E}" type="slidenum">
              <a:rPr lang="en-US" smtClean="0"/>
              <a:pPr/>
              <a:t>‹#›</a:t>
            </a:fld>
            <a:endParaRPr lang="en-US"/>
          </a:p>
        </p:txBody>
      </p:sp>
      <p:sp>
        <p:nvSpPr>
          <p:cNvPr id="9" name="Title 8">
            <a:extLst>
              <a:ext uri="{FF2B5EF4-FFF2-40B4-BE49-F238E27FC236}">
                <a16:creationId xmlns:a16="http://schemas.microsoft.com/office/drawing/2014/main" id="{98341DC2-F80D-BD4F-90EE-4B809029C2D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5664157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11" name="Slide Number Placeholder 10">
            <a:extLst>
              <a:ext uri="{FF2B5EF4-FFF2-40B4-BE49-F238E27FC236}">
                <a16:creationId xmlns:a16="http://schemas.microsoft.com/office/drawing/2014/main" id="{E2086AFA-5418-C147-ADBF-A484560811D6}"/>
              </a:ext>
            </a:extLst>
          </p:cNvPr>
          <p:cNvSpPr>
            <a:spLocks noGrp="1"/>
          </p:cNvSpPr>
          <p:nvPr>
            <p:ph type="sldNum" sz="quarter" idx="11"/>
          </p:nvPr>
        </p:nvSpPr>
        <p:spPr/>
        <p:txBody>
          <a:bodyPr/>
          <a:lstStyle/>
          <a:p>
            <a:fld id="{F0D23093-2AB0-F74C-B865-1A12A15B650E}" type="slidenum">
              <a:rPr lang="en-US" smtClean="0"/>
              <a:pPr/>
              <a:t>‹#›</a:t>
            </a:fld>
            <a:endParaRPr lang="en-US"/>
          </a:p>
        </p:txBody>
      </p:sp>
      <p:sp>
        <p:nvSpPr>
          <p:cNvPr id="13" name="Title 12">
            <a:extLst>
              <a:ext uri="{FF2B5EF4-FFF2-40B4-BE49-F238E27FC236}">
                <a16:creationId xmlns:a16="http://schemas.microsoft.com/office/drawing/2014/main" id="{442CB888-0168-B94E-B176-2E6B61FE9421}"/>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26576C04-D572-9D4D-8F10-3E7CBF2FDD8E}"/>
              </a:ext>
            </a:extLst>
          </p:cNvPr>
          <p:cNvSpPr>
            <a:spLocks noGrp="1"/>
          </p:cNvSpPr>
          <p:nvPr>
            <p:ph type="body" sz="quarter" idx="13"/>
          </p:nvPr>
        </p:nvSpPr>
        <p:spPr>
          <a:xfrm>
            <a:off x="457200" y="800100"/>
            <a:ext cx="8229599" cy="3429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7911109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2" pos="384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9" name="TextBox 11"/>
          <p:cNvSpPr txBox="1">
            <a:spLocks noChangeArrowheads="1"/>
          </p:cNvSpPr>
          <p:nvPr userDrawn="1"/>
        </p:nvSpPr>
        <p:spPr bwMode="auto">
          <a:xfrm>
            <a:off x="255588" y="4781550"/>
            <a:ext cx="6781800"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900" b="1">
                <a:solidFill>
                  <a:schemeClr val="bg1"/>
                </a:solidFill>
              </a:rPr>
              <a:pPr marL="0" marR="0" indent="0" algn="l" defTabSz="457200" rtl="0" eaLnBrk="1" fontAlgn="base" latinLnBrk="0" hangingPunct="1">
                <a:lnSpc>
                  <a:spcPct val="100000"/>
                </a:lnSpc>
                <a:spcBef>
                  <a:spcPct val="0"/>
                </a:spcBef>
                <a:spcAft>
                  <a:spcPct val="0"/>
                </a:spcAft>
                <a:buClrTx/>
                <a:buSzTx/>
                <a:buFontTx/>
                <a:buNone/>
                <a:tabLst/>
                <a:defRPr/>
              </a:pPr>
              <a:t>‹#›</a:t>
            </a:fld>
            <a:r>
              <a:rPr lang="en-US" altLang="en-US" sz="900" b="1" dirty="0">
                <a:solidFill>
                  <a:schemeClr val="bg1"/>
                </a:solidFill>
              </a:rPr>
              <a:t> </a:t>
            </a:r>
            <a:r>
              <a:rPr lang="en-US" altLang="en-US" sz="900" dirty="0">
                <a:solidFill>
                  <a:schemeClr val="bg1"/>
                </a:solidFill>
              </a:rPr>
              <a:t>|</a:t>
            </a:r>
            <a:r>
              <a:rPr lang="en-US" altLang="en-US" sz="900" b="1" dirty="0">
                <a:solidFill>
                  <a:schemeClr val="bg1"/>
                </a:solidFill>
              </a:rPr>
              <a:t> Introduction to Databases (S23): </a:t>
            </a:r>
            <a:r>
              <a:rPr lang="en-US" altLang="en-US" sz="900" i="1" dirty="0">
                <a:solidFill>
                  <a:schemeClr val="bg1"/>
                </a:solidFill>
              </a:rPr>
              <a:t>Lecture 8: Module II, NoSQL, Document DBs </a:t>
            </a:r>
            <a:r>
              <a:rPr lang="en-US" altLang="en-US" sz="900" i="1" baseline="0" dirty="0">
                <a:solidFill>
                  <a:schemeClr val="bg1"/>
                </a:solidFill>
              </a:rPr>
              <a:t>		</a:t>
            </a:r>
            <a:r>
              <a:rPr lang="de-DE" altLang="en-US" sz="900" i="1" dirty="0">
                <a:solidFill>
                  <a:schemeClr val="bg1"/>
                </a:solidFill>
              </a:rPr>
              <a:t>© Donald F. Ferguson, 2023</a:t>
            </a:r>
            <a:endParaRPr lang="en-US" altLang="en-US" sz="900" i="1" dirty="0">
              <a:solidFill>
                <a:schemeClr val="bg1"/>
              </a:solidFill>
            </a:endParaRPr>
          </a:p>
        </p:txBody>
      </p:sp>
      <p:pic>
        <p:nvPicPr>
          <p:cNvPr id="12" name="Picture 10"/>
          <p:cNvPicPr>
            <a:picLocks noChangeAspect="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Tree>
  </p:cSld>
  <p:clrMap bg1="lt1" tx1="dk1" bg2="lt2" tx2="dk2" accent1="accent1" accent2="accent2" accent3="accent3" accent4="accent4" accent5="accent5" accent6="accent6" hlink="hlink" folHlink="folHlink"/>
  <p:sldLayoutIdLst>
    <p:sldLayoutId id="2147493469" r:id="rId1"/>
    <p:sldLayoutId id="2147493474" r:id="rId2"/>
    <p:sldLayoutId id="2147493586" r:id="rId3"/>
    <p:sldLayoutId id="2147493478" r:id="rId4"/>
    <p:sldLayoutId id="2147493475" r:id="rId5"/>
    <p:sldLayoutId id="2147493476" r:id="rId6"/>
    <p:sldLayoutId id="2147493477" r:id="rId7"/>
    <p:sldLayoutId id="2147493587" r:id="rId8"/>
    <p:sldLayoutId id="2147493588" r:id="rId9"/>
    <p:sldLayoutId id="2147493697" r:id="rId10"/>
    <p:sldLayoutId id="2147493698" r:id="rId11"/>
    <p:sldLayoutId id="2147493699" r:id="rId12"/>
    <p:sldLayoutId id="2147493700" r:id="rId13"/>
    <p:sldLayoutId id="2147493701" r:id="rId14"/>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www.amazon.com/s/ref=dp_byline_sr_book_1?ie=UTF8&amp;text=Hector+Garcia-Molina&amp;search-alias=books&amp;field-author=Hector+Garcia-Molina&amp;sort=relevancerank" TargetMode="External"/><Relationship Id="rId2" Type="http://schemas.openxmlformats.org/officeDocument/2006/relationships/image" Target="../media/image11.png"/><Relationship Id="rId1" Type="http://schemas.openxmlformats.org/officeDocument/2006/relationships/slideLayout" Target="../slideLayouts/slideLayout10.xml"/><Relationship Id="rId5" Type="http://schemas.openxmlformats.org/officeDocument/2006/relationships/hyperlink" Target="https://www.amazon.com/s/ref=dp_byline_sr_book_3?ie=UTF8&amp;text=Jennifer+Widom&amp;search-alias=books&amp;field-author=Jennifer+Widom&amp;sort=relevancerank" TargetMode="External"/><Relationship Id="rId4" Type="http://schemas.openxmlformats.org/officeDocument/2006/relationships/hyperlink" Target="https://www.amazon.com/s/ref=dp_byline_sr_book_2?ie=UTF8&amp;text=Jeffrey+D.+Ullman&amp;search-alias=books&amp;field-author=Jeffrey+D.+Ullman&amp;sort=relevancerank"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7.xml"/><Relationship Id="rId1" Type="http://schemas.openxmlformats.org/officeDocument/2006/relationships/slideLayout" Target="../slideLayouts/slideLayout11.xml"/><Relationship Id="rId4" Type="http://schemas.openxmlformats.org/officeDocument/2006/relationships/image" Target="../media/image1.emf"/></Relationships>
</file>

<file path=ppt/slides/_rels/slide14.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4.svg"/></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20.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3.xml"/><Relationship Id="rId6" Type="http://schemas.openxmlformats.org/officeDocument/2006/relationships/hyperlink" Target="https://www.amazon.com/s/ref=dp_byline_sr_book_3?ie=UTF8&amp;text=Jennifer+Widom&amp;search-alias=books&amp;field-author=Jennifer+Widom&amp;sort=relevancerank" TargetMode="External"/><Relationship Id="rId5" Type="http://schemas.openxmlformats.org/officeDocument/2006/relationships/hyperlink" Target="https://www.amazon.com/s/ref=dp_byline_sr_book_2?ie=UTF8&amp;text=Jeffrey+D.+Ullman&amp;search-alias=books&amp;field-author=Jeffrey+D.+Ullman&amp;sort=relevancerank" TargetMode="External"/><Relationship Id="rId4" Type="http://schemas.openxmlformats.org/officeDocument/2006/relationships/hyperlink" Target="https://www.amazon.com/s/ref=dp_byline_sr_book_1?ie=UTF8&amp;text=Hector+Garcia-Molina&amp;search-alias=books&amp;field-author=Hector+Garcia-Molina&amp;sort=relevancerank" TargetMode="External"/></Relationships>
</file>

<file path=ppt/slides/_rels/slide22.xml.rels><?xml version="1.0" encoding="UTF-8" standalone="yes"?>
<Relationships xmlns="http://schemas.openxmlformats.org/package/2006/relationships"><Relationship Id="rId2" Type="http://schemas.openxmlformats.org/officeDocument/2006/relationships/image" Target="../media/image20.tiff"/><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1.tiff"/><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hyperlink" Target="https://gerardnico.com/wiki/data_storage/chs" TargetMode="External"/><Relationship Id="rId2" Type="http://schemas.openxmlformats.org/officeDocument/2006/relationships/image" Target="../media/image24.png"/><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image" Target="../media/image25.tiff"/><Relationship Id="rId1" Type="http://schemas.openxmlformats.org/officeDocument/2006/relationships/slideLayout" Target="../slideLayouts/slideLayout10.xml"/><Relationship Id="rId4" Type="http://schemas.openxmlformats.org/officeDocument/2006/relationships/image" Target="../media/image27.tiff"/></Relationships>
</file>

<file path=ppt/slides/_rels/slide34.xml.rels><?xml version="1.0" encoding="UTF-8" standalone="yes"?>
<Relationships xmlns="http://schemas.openxmlformats.org/package/2006/relationships"><Relationship Id="rId8" Type="http://schemas.openxmlformats.org/officeDocument/2006/relationships/hyperlink" Target="https://en.wikipedia.org/wiki/Parity_bit" TargetMode="External"/><Relationship Id="rId13" Type="http://schemas.openxmlformats.org/officeDocument/2006/relationships/hyperlink" Target="https://en.wikipedia.org/wiki/RAID_4" TargetMode="External"/><Relationship Id="rId3" Type="http://schemas.openxmlformats.org/officeDocument/2006/relationships/hyperlink" Target="https://en.wikipedia.org/wiki/Disk_drive" TargetMode="External"/><Relationship Id="rId7" Type="http://schemas.openxmlformats.org/officeDocument/2006/relationships/hyperlink" Target="https://en.wikipedia.org/wiki/Disk_mirroring" TargetMode="External"/><Relationship Id="rId12" Type="http://schemas.openxmlformats.org/officeDocument/2006/relationships/hyperlink" Target="https://en.wikipedia.org/wiki/RAID_3" TargetMode="External"/><Relationship Id="rId2" Type="http://schemas.openxmlformats.org/officeDocument/2006/relationships/hyperlink" Target="https://en.wikipedia.org/wiki/Storage_virtualization" TargetMode="External"/><Relationship Id="rId16" Type="http://schemas.openxmlformats.org/officeDocument/2006/relationships/hyperlink" Target="https://en.wikipedia.org/wiki/JBOD" TargetMode="External"/><Relationship Id="rId1" Type="http://schemas.openxmlformats.org/officeDocument/2006/relationships/slideLayout" Target="../slideLayouts/slideLayout14.xml"/><Relationship Id="rId6" Type="http://schemas.openxmlformats.org/officeDocument/2006/relationships/hyperlink" Target="https://en.wikipedia.org/wiki/Data_striping" TargetMode="External"/><Relationship Id="rId11" Type="http://schemas.openxmlformats.org/officeDocument/2006/relationships/hyperlink" Target="https://en.wikipedia.org/wiki/Hamming_code" TargetMode="External"/><Relationship Id="rId5" Type="http://schemas.openxmlformats.org/officeDocument/2006/relationships/hyperlink" Target="https://en.wikipedia.org/wiki/RAID_0" TargetMode="External"/><Relationship Id="rId15" Type="http://schemas.openxmlformats.org/officeDocument/2006/relationships/hyperlink" Target="https://en.wikipedia.org/wiki/RAID_6" TargetMode="External"/><Relationship Id="rId10" Type="http://schemas.openxmlformats.org/officeDocument/2006/relationships/hyperlink" Target="https://en.wikipedia.org/wiki/RAID_2" TargetMode="External"/><Relationship Id="rId4" Type="http://schemas.openxmlformats.org/officeDocument/2006/relationships/hyperlink" Target="https://en.wikipedia.org/wiki/Data_redundancy" TargetMode="External"/><Relationship Id="rId9" Type="http://schemas.openxmlformats.org/officeDocument/2006/relationships/hyperlink" Target="https://en.wikipedia.org/wiki/RAID_1" TargetMode="External"/><Relationship Id="rId14" Type="http://schemas.openxmlformats.org/officeDocument/2006/relationships/hyperlink" Target="https://en.wikipedia.org/wiki/RAID_5"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tiff"/><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image" Target="../media/image30.tiff"/><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image" Target="../media/image31.tiff"/><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5.xml"/><Relationship Id="rId1" Type="http://schemas.openxmlformats.org/officeDocument/2006/relationships/slideLayout" Target="../slideLayouts/slideLayout11.xml"/><Relationship Id="rId4" Type="http://schemas.openxmlformats.org/officeDocument/2006/relationships/image" Target="../media/image1.emf"/></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33.svg"/></Relationships>
</file>

<file path=ppt/slides/_rels/slide4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35.svg"/></Relationships>
</file>

<file path=ppt/slides/_rels/slide4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37.svg"/></Relationships>
</file>

<file path=ppt/slides/_rels/slide4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39.svg"/></Relationships>
</file>

<file path=ppt/slides/_rels/slide4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41.svg"/></Relationships>
</file>

<file path=ppt/slides/_rels/slide47.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image" Target="../media/image48.tiff"/><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hyperlink" Target="https://stackoverflow.com/questions/35789412/spark-sql-difference-between-gzip-vs-snappy-vs-lzo-compression-formats" TargetMode="External"/><Relationship Id="rId2" Type="http://schemas.openxmlformats.org/officeDocument/2006/relationships/image" Target="../media/image49.pn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5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7.xml"/><Relationship Id="rId1" Type="http://schemas.openxmlformats.org/officeDocument/2006/relationships/slideLayout" Target="../slideLayouts/slideLayout11.xml"/><Relationship Id="rId4" Type="http://schemas.openxmlformats.org/officeDocument/2006/relationships/image" Target="../media/image1.emf"/></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11.xml"/><Relationship Id="rId4" Type="http://schemas.openxmlformats.org/officeDocument/2006/relationships/image" Target="../media/image1.emf"/></Relationships>
</file>

<file path=ppt/slides/_rels/slide60.xml.rels><?xml version="1.0" encoding="UTF-8" standalone="yes"?>
<Relationships xmlns="http://schemas.openxmlformats.org/package/2006/relationships"><Relationship Id="rId8" Type="http://schemas.openxmlformats.org/officeDocument/2006/relationships/hyperlink" Target="https://en.wikipedia.org/wiki/Web_2.0" TargetMode="External"/><Relationship Id="rId13" Type="http://schemas.openxmlformats.org/officeDocument/2006/relationships/hyperlink" Target="https://en.wikipedia.org/wiki/NoSQL#cite_note-4" TargetMode="External"/><Relationship Id="rId18" Type="http://schemas.openxmlformats.org/officeDocument/2006/relationships/hyperlink" Target="https://en.wikipedia.org/wiki/SQL" TargetMode="External"/><Relationship Id="rId3" Type="http://schemas.openxmlformats.org/officeDocument/2006/relationships/hyperlink" Target="https://en.wikipedia.org/wiki/Database" TargetMode="External"/><Relationship Id="rId21" Type="http://schemas.openxmlformats.org/officeDocument/2006/relationships/hyperlink" Target="https://en.wikipedia.org/wiki/Horizontal_scaling#Horizontal_and_vertical_scaling" TargetMode="External"/><Relationship Id="rId7" Type="http://schemas.openxmlformats.org/officeDocument/2006/relationships/hyperlink" Target="https://en.wikipedia.org/wiki/NoSQL#cite_note-leavitt-2" TargetMode="External"/><Relationship Id="rId12" Type="http://schemas.openxmlformats.org/officeDocument/2006/relationships/hyperlink" Target="https://en.wikipedia.org/wiki/NoSQL#cite_note-3" TargetMode="External"/><Relationship Id="rId17" Type="http://schemas.openxmlformats.org/officeDocument/2006/relationships/hyperlink" Target="https://en.wikipedia.org/wiki/NoSQL#cite_note-6" TargetMode="External"/><Relationship Id="rId2" Type="http://schemas.openxmlformats.org/officeDocument/2006/relationships/hyperlink" Target="https://en.wikipedia.org/wiki/NoSQL#cite_note-1" TargetMode="External"/><Relationship Id="rId16" Type="http://schemas.openxmlformats.org/officeDocument/2006/relationships/hyperlink" Target="https://en.wikipedia.org/wiki/Real-time_web" TargetMode="External"/><Relationship Id="rId20" Type="http://schemas.openxmlformats.org/officeDocument/2006/relationships/hyperlink" Target="https://en.wikipedia.org/wiki/NoSQL#cite_note-8" TargetMode="External"/><Relationship Id="rId1" Type="http://schemas.openxmlformats.org/officeDocument/2006/relationships/slideLayout" Target="../slideLayouts/slideLayout1.xml"/><Relationship Id="rId6" Type="http://schemas.openxmlformats.org/officeDocument/2006/relationships/hyperlink" Target="https://en.wikipedia.org/wiki/Relational_database" TargetMode="External"/><Relationship Id="rId11" Type="http://schemas.openxmlformats.org/officeDocument/2006/relationships/hyperlink" Target="https://en.wikipedia.org/wiki/Amazon.com" TargetMode="External"/><Relationship Id="rId5" Type="http://schemas.openxmlformats.org/officeDocument/2006/relationships/hyperlink" Target="https://en.wikipedia.org/wiki/Data_retrieval" TargetMode="External"/><Relationship Id="rId15" Type="http://schemas.openxmlformats.org/officeDocument/2006/relationships/hyperlink" Target="https://en.wikipedia.org/wiki/Big_data" TargetMode="External"/><Relationship Id="rId23" Type="http://schemas.openxmlformats.org/officeDocument/2006/relationships/hyperlink" Target="https://en.wikipedia.org/wiki/NoSQL#cite_note-9" TargetMode="External"/><Relationship Id="rId10" Type="http://schemas.openxmlformats.org/officeDocument/2006/relationships/hyperlink" Target="https://en.wikipedia.org/wiki/Google" TargetMode="External"/><Relationship Id="rId19" Type="http://schemas.openxmlformats.org/officeDocument/2006/relationships/hyperlink" Target="https://en.wikipedia.org/wiki/NoSQL#cite_note-7" TargetMode="External"/><Relationship Id="rId4" Type="http://schemas.openxmlformats.org/officeDocument/2006/relationships/hyperlink" Target="https://en.wikipedia.org/wiki/Computer_data_storage" TargetMode="External"/><Relationship Id="rId9" Type="http://schemas.openxmlformats.org/officeDocument/2006/relationships/hyperlink" Target="https://en.wikipedia.org/wiki/Facebook" TargetMode="External"/><Relationship Id="rId14" Type="http://schemas.openxmlformats.org/officeDocument/2006/relationships/hyperlink" Target="https://en.wikipedia.org/wiki/NoSQL#cite_note-5" TargetMode="External"/><Relationship Id="rId22" Type="http://schemas.openxmlformats.org/officeDocument/2006/relationships/hyperlink" Target="https://en.wikipedia.org/wiki/Cluster_computing" TargetMode="External"/></Relationships>
</file>

<file path=ppt/slides/_rels/slide61.xml.rels><?xml version="1.0" encoding="UTF-8" standalone="yes"?>
<Relationships xmlns="http://schemas.openxmlformats.org/package/2006/relationships"><Relationship Id="rId8" Type="http://schemas.openxmlformats.org/officeDocument/2006/relationships/hyperlink" Target="https://en.wikipedia.org/wiki/NoSQL#cite_note-12" TargetMode="External"/><Relationship Id="rId3" Type="http://schemas.openxmlformats.org/officeDocument/2006/relationships/hyperlink" Target="https://en.wikipedia.org/wiki/CAP_theorem" TargetMode="External"/><Relationship Id="rId7" Type="http://schemas.openxmlformats.org/officeDocument/2006/relationships/hyperlink" Target="https://en.wikipedia.org/wiki/Data_loss" TargetMode="External"/><Relationship Id="rId12" Type="http://schemas.openxmlformats.org/officeDocument/2006/relationships/hyperlink" Target="https://en.wikipedia.org/wiki/NoSQL#cite_note-14" TargetMode="External"/><Relationship Id="rId2" Type="http://schemas.openxmlformats.org/officeDocument/2006/relationships/hyperlink" Target="https://en.wikipedia.org/wiki/Consistency_(database_systems)" TargetMode="External"/><Relationship Id="rId1" Type="http://schemas.openxmlformats.org/officeDocument/2006/relationships/slideLayout" Target="../slideLayouts/slideLayout1.xml"/><Relationship Id="rId6" Type="http://schemas.openxmlformats.org/officeDocument/2006/relationships/hyperlink" Target="https://en.wikipedia.org/wiki/NoSQL#cite_note-11" TargetMode="External"/><Relationship Id="rId11" Type="http://schemas.openxmlformats.org/officeDocument/2006/relationships/hyperlink" Target="https://en.wikipedia.org/wiki/Distributed_transaction_processing" TargetMode="External"/><Relationship Id="rId5" Type="http://schemas.openxmlformats.org/officeDocument/2006/relationships/hyperlink" Target="https://en.wikipedia.org/wiki/ACID" TargetMode="External"/><Relationship Id="rId10" Type="http://schemas.openxmlformats.org/officeDocument/2006/relationships/hyperlink" Target="https://en.wikipedia.org/wiki/NoSQL#cite_note-13" TargetMode="External"/><Relationship Id="rId4" Type="http://schemas.openxmlformats.org/officeDocument/2006/relationships/hyperlink" Target="https://en.wikipedia.org/wiki/NoSQL#cite_note-10" TargetMode="External"/><Relationship Id="rId9" Type="http://schemas.openxmlformats.org/officeDocument/2006/relationships/hyperlink" Target="https://en.wikipedia.org/wiki/Write-ahead_logging" TargetMode="External"/></Relationships>
</file>

<file path=ppt/slides/_rels/slide62.xml.rels><?xml version="1.0" encoding="UTF-8" standalone="yes"?>
<Relationships xmlns="http://schemas.openxmlformats.org/package/2006/relationships"><Relationship Id="rId2" Type="http://schemas.openxmlformats.org/officeDocument/2006/relationships/image" Target="../media/image50.tiff"/><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8.xml"/><Relationship Id="rId1" Type="http://schemas.openxmlformats.org/officeDocument/2006/relationships/slideLayout" Target="../slideLayouts/slideLayout11.xml"/><Relationship Id="rId4" Type="http://schemas.openxmlformats.org/officeDocument/2006/relationships/image" Target="../media/image1.emf"/></Relationships>
</file>

<file path=ppt/slides/_rels/slide6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image" Target="../media/image6.png"/><Relationship Id="rId1" Type="http://schemas.openxmlformats.org/officeDocument/2006/relationships/slideLayout" Target="../slideLayouts/slideLayout1.xml"/><Relationship Id="rId6" Type="http://schemas.openxmlformats.org/officeDocument/2006/relationships/hyperlink" Target="https://www.amazon.com/s/ref=dp_byline_sr_book_3?ie=UTF8&amp;text=Jennifer+Widom&amp;search-alias=books&amp;field-author=Jennifer+Widom&amp;sort=relevancerank" TargetMode="External"/><Relationship Id="rId5" Type="http://schemas.openxmlformats.org/officeDocument/2006/relationships/hyperlink" Target="https://www.amazon.com/s/ref=dp_byline_sr_book_2?ie=UTF8&amp;text=Jeffrey+D.+Ullman&amp;search-alias=books&amp;field-author=Jeffrey+D.+Ullman&amp;sort=relevancerank" TargetMode="External"/><Relationship Id="rId4" Type="http://schemas.openxmlformats.org/officeDocument/2006/relationships/hyperlink" Target="https://www.amazon.com/s/ref=dp_byline_sr_book_1?ie=UTF8&amp;text=Hector+Garcia-Molina&amp;search-alias=books&amp;field-author=Hector+Garcia-Molina&amp;sort=relevancerank" TargetMode="Externa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9.xml"/><Relationship Id="rId1" Type="http://schemas.openxmlformats.org/officeDocument/2006/relationships/slideLayout" Target="../slideLayouts/slideLayout11.xml"/><Relationship Id="rId4" Type="http://schemas.openxmlformats.org/officeDocument/2006/relationships/image" Target="../media/image1.emf"/></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3" Type="http://schemas.openxmlformats.org/officeDocument/2006/relationships/hyperlink" Target="https://www.tutorialspoint.com/mongodb/index.htm" TargetMode="External"/><Relationship Id="rId2" Type="http://schemas.openxmlformats.org/officeDocument/2006/relationships/hyperlink" Target="https://www.tutorialspoint.com/python_data_access" TargetMode="Externa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www.amazon.com/s/ref=dp_byline_sr_book_1?ie=UTF8&amp;text=Hector+Garcia-Molina&amp;search-alias=books&amp;field-author=Hector+Garcia-Molina&amp;sort=relevancerank" TargetMode="External"/><Relationship Id="rId2" Type="http://schemas.openxmlformats.org/officeDocument/2006/relationships/image" Target="../media/image8.png"/><Relationship Id="rId1" Type="http://schemas.openxmlformats.org/officeDocument/2006/relationships/slideLayout" Target="../slideLayouts/slideLayout1.xml"/><Relationship Id="rId6" Type="http://schemas.openxmlformats.org/officeDocument/2006/relationships/image" Target="../media/image7.tiff"/><Relationship Id="rId5" Type="http://schemas.openxmlformats.org/officeDocument/2006/relationships/hyperlink" Target="https://www.amazon.com/s/ref=dp_byline_sr_book_3?ie=UTF8&amp;text=Jennifer+Widom&amp;search-alias=books&amp;field-author=Jennifer+Widom&amp;sort=relevancerank" TargetMode="External"/><Relationship Id="rId4" Type="http://schemas.openxmlformats.org/officeDocument/2006/relationships/hyperlink" Target="https://www.amazon.com/s/ref=dp_byline_sr_book_2?ie=UTF8&amp;text=Jeffrey+D.+Ullman&amp;search-alias=books&amp;field-author=Jeffrey+D.+Ullman&amp;sort=relevancerank" TargetMode="External"/></Relationships>
</file>

<file path=ppt/slides/_rels/slide80.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CE15D65-8053-1B4E-B089-18B4089AAFB8}"/>
              </a:ext>
            </a:extLst>
          </p:cNvPr>
          <p:cNvPicPr>
            <a:picLocks noChangeAspect="1"/>
          </p:cNvPicPr>
          <p:nvPr/>
        </p:nvPicPr>
        <p:blipFill>
          <a:blip r:embed="rId3"/>
          <a:stretch>
            <a:fillRect/>
          </a:stretch>
        </p:blipFill>
        <p:spPr>
          <a:xfrm>
            <a:off x="-1" y="21545"/>
            <a:ext cx="9144001" cy="5143501"/>
          </a:xfrm>
          <a:prstGeom prst="rect">
            <a:avLst/>
          </a:prstGeom>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3075"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6" name="TextBox 9"/>
          <p:cNvSpPr txBox="1">
            <a:spLocks noChangeArrowheads="1"/>
          </p:cNvSpPr>
          <p:nvPr/>
        </p:nvSpPr>
        <p:spPr bwMode="auto">
          <a:xfrm>
            <a:off x="0" y="-19050"/>
            <a:ext cx="9144000"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t>W4111 – Introduction to Databases</a:t>
            </a:r>
            <a:br>
              <a:rPr lang="en-US" altLang="en-US" sz="2800" i="1" dirty="0"/>
            </a:br>
            <a:r>
              <a:rPr lang="en-US" altLang="en-US" sz="2800" i="1" dirty="0"/>
              <a:t>Section 002, Spring 2023</a:t>
            </a:r>
            <a:br>
              <a:rPr lang="en-US" altLang="en-US" sz="2800" i="1" dirty="0"/>
            </a:br>
            <a:br>
              <a:rPr lang="en-US" altLang="en-US" sz="2800" i="1" dirty="0"/>
            </a:br>
            <a:r>
              <a:rPr lang="en-US" altLang="en-US" sz="2800" i="1" dirty="0"/>
              <a:t>Lecture 8: Module II, NoSQL, Document DBs</a:t>
            </a:r>
          </a:p>
        </p:txBody>
      </p:sp>
      <p:sp>
        <p:nvSpPr>
          <p:cNvPr id="3077" name="TextBox 10"/>
          <p:cNvSpPr txBox="1">
            <a:spLocks noChangeArrowheads="1"/>
          </p:cNvSpPr>
          <p:nvPr/>
        </p:nvSpPr>
        <p:spPr bwMode="auto">
          <a:xfrm>
            <a:off x="0" y="4732991"/>
            <a:ext cx="91440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r>
              <a:rPr lang="en-US" altLang="en-US" sz="1200" i="1" dirty="0">
                <a:solidFill>
                  <a:schemeClr val="bg1"/>
                </a:solidFill>
              </a:rPr>
              <a:t>© Donald F. Ferguson, 2023</a:t>
            </a:r>
          </a:p>
        </p:txBody>
      </p:sp>
    </p:spTree>
    <p:extLst>
      <p:ext uri="{BB962C8B-B14F-4D97-AF65-F5344CB8AC3E}">
        <p14:creationId xmlns:p14="http://schemas.microsoft.com/office/powerpoint/2010/main" val="20379959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3"/>
          <p:cNvSpPr>
            <a:spLocks noGrp="1" noChangeArrowheads="1"/>
          </p:cNvSpPr>
          <p:nvPr>
            <p:ph idx="1"/>
          </p:nvPr>
        </p:nvSpPr>
        <p:spPr/>
        <p:txBody>
          <a:bodyPr/>
          <a:lstStyle/>
          <a:p>
            <a:pPr>
              <a:spcBef>
                <a:spcPts val="0"/>
              </a:spcBef>
            </a:pPr>
            <a:r>
              <a:rPr lang="en-US" altLang="en-US" sz="1800" dirty="0"/>
              <a:t>Atomicity of updates</a:t>
            </a:r>
          </a:p>
          <a:p>
            <a:pPr lvl="1">
              <a:spcBef>
                <a:spcPts val="0"/>
              </a:spcBef>
            </a:pPr>
            <a:r>
              <a:rPr lang="en-US" altLang="en-US" sz="1600" dirty="0"/>
              <a:t>Failures may leave database in an inconsistent state with partial updates carried out</a:t>
            </a:r>
          </a:p>
          <a:p>
            <a:pPr lvl="1">
              <a:spcBef>
                <a:spcPts val="0"/>
              </a:spcBef>
            </a:pPr>
            <a:r>
              <a:rPr lang="en-US" altLang="en-US" sz="1600" dirty="0"/>
              <a:t>Example: Transfer of funds from one account to another should either complete or not happen at all</a:t>
            </a:r>
          </a:p>
          <a:p>
            <a:pPr>
              <a:spcBef>
                <a:spcPts val="0"/>
              </a:spcBef>
            </a:pPr>
            <a:r>
              <a:rPr lang="en-US" altLang="en-US" sz="1800" dirty="0"/>
              <a:t>Concurrent access by multiple users</a:t>
            </a:r>
          </a:p>
          <a:p>
            <a:pPr lvl="1">
              <a:spcBef>
                <a:spcPts val="0"/>
              </a:spcBef>
            </a:pPr>
            <a:r>
              <a:rPr lang="en-US" altLang="en-US" sz="1600" dirty="0"/>
              <a:t>Concurrent access needed for performance</a:t>
            </a:r>
          </a:p>
          <a:p>
            <a:pPr lvl="1">
              <a:spcBef>
                <a:spcPts val="0"/>
              </a:spcBef>
            </a:pPr>
            <a:r>
              <a:rPr lang="en-US" altLang="en-US" sz="1600" dirty="0"/>
              <a:t>Uncontrolled concurrent accesses can lead to inconsistencies</a:t>
            </a:r>
          </a:p>
          <a:p>
            <a:pPr lvl="2">
              <a:spcBef>
                <a:spcPts val="0"/>
              </a:spcBef>
            </a:pPr>
            <a:r>
              <a:rPr lang="en-US" altLang="en-US" sz="1400" dirty="0"/>
              <a:t>Ex: Two people reading a balance (say 100) and updating it by withdrawing money (say 50 each) at the same time</a:t>
            </a:r>
          </a:p>
          <a:p>
            <a:pPr>
              <a:spcBef>
                <a:spcPts val="0"/>
              </a:spcBef>
            </a:pPr>
            <a:r>
              <a:rPr lang="en-US" altLang="en-US" sz="1800" dirty="0"/>
              <a:t>Security problems</a:t>
            </a:r>
          </a:p>
          <a:p>
            <a:pPr lvl="1">
              <a:spcBef>
                <a:spcPts val="0"/>
              </a:spcBef>
            </a:pPr>
            <a:r>
              <a:rPr lang="en-US" altLang="en-US" sz="1600" dirty="0"/>
              <a:t>Hard to provide user access to some, but not all, data</a:t>
            </a:r>
          </a:p>
          <a:p>
            <a:pPr lvl="1">
              <a:spcBef>
                <a:spcPts val="0"/>
              </a:spcBef>
            </a:pPr>
            <a:endParaRPr lang="en-US" altLang="en-US" sz="1600" dirty="0"/>
          </a:p>
          <a:p>
            <a:pPr marL="0" indent="0">
              <a:spcBef>
                <a:spcPts val="0"/>
              </a:spcBef>
              <a:buNone/>
            </a:pPr>
            <a:r>
              <a:rPr lang="en-US" altLang="en-US" sz="1800" b="1" dirty="0">
                <a:solidFill>
                  <a:srgbClr val="002060"/>
                </a:solidFill>
              </a:rPr>
              <a:t>Database systems offer solutions to all the above problems. </a:t>
            </a:r>
            <a:r>
              <a:rPr lang="en-US" altLang="en-US" sz="1800" dirty="0"/>
              <a:t>In m</a:t>
            </a:r>
            <a:r>
              <a:rPr kumimoji="0" lang="en-US" sz="1600" b="0" i="0" u="none" strike="noStrike" kern="1200" cap="none" spc="0" normalizeH="0" baseline="0" noProof="0" dirty="0" err="1">
                <a:ln>
                  <a:noFill/>
                </a:ln>
                <a:solidFill>
                  <a:srgbClr val="000000"/>
                </a:solidFill>
                <a:effectLst/>
                <a:uLnTx/>
                <a:uFillTx/>
                <a:latin typeface="Calibri" charset="0"/>
                <a:ea typeface="ＭＳ Ｐゴシック" charset="-128"/>
                <a:cs typeface="+mn-cs"/>
              </a:rPr>
              <a:t>odule</a:t>
            </a:r>
            <a:r>
              <a:rPr kumimoji="0" lang="en-US" sz="1600" b="0" i="0" u="none" strike="noStrike" kern="1200" cap="none" spc="0" normalizeH="0" baseline="0" noProof="0" dirty="0">
                <a:ln>
                  <a:noFill/>
                </a:ln>
                <a:solidFill>
                  <a:srgbClr val="000000"/>
                </a:solidFill>
                <a:effectLst/>
                <a:uLnTx/>
                <a:uFillTx/>
                <a:latin typeface="Calibri" charset="0"/>
                <a:ea typeface="ＭＳ Ｐゴシック" charset="-128"/>
                <a:cs typeface="+mn-cs"/>
              </a:rPr>
              <a:t> I, we explored how users interact with the (some) of the functions through DDL and DML. In module II, we will explore </a:t>
            </a:r>
            <a:r>
              <a:rPr kumimoji="0" lang="en-US" sz="1600" b="0" i="1" u="none" strike="noStrike" kern="1200" cap="none" spc="0" normalizeH="0" baseline="0" noProof="0" dirty="0">
                <a:ln>
                  <a:noFill/>
                </a:ln>
                <a:solidFill>
                  <a:srgbClr val="000000"/>
                </a:solidFill>
                <a:effectLst/>
                <a:uLnTx/>
                <a:uFillTx/>
                <a:latin typeface="Calibri" charset="0"/>
                <a:ea typeface="ＭＳ Ｐゴシック" charset="-128"/>
                <a:cs typeface="+mn-cs"/>
              </a:rPr>
              <a:t>how</a:t>
            </a:r>
            <a:r>
              <a:rPr kumimoji="0" lang="en-US" sz="1600" b="0" i="0" u="none" strike="noStrike" kern="1200" cap="none" spc="0" normalizeH="0" baseline="0" noProof="0" dirty="0">
                <a:ln>
                  <a:noFill/>
                </a:ln>
                <a:solidFill>
                  <a:srgbClr val="000000"/>
                </a:solidFill>
                <a:effectLst/>
                <a:uLnTx/>
                <a:uFillTx/>
                <a:latin typeface="Calibri" charset="0"/>
                <a:ea typeface="ＭＳ Ｐゴシック" charset="-128"/>
                <a:cs typeface="+mn-cs"/>
              </a:rPr>
              <a:t> DBMS implement the capabilities “under the covers.”</a:t>
            </a:r>
            <a:endParaRPr lang="en-US" altLang="en-US" sz="1600" b="1" dirty="0">
              <a:solidFill>
                <a:srgbClr val="002060"/>
              </a:solidFill>
            </a:endParaRPr>
          </a:p>
          <a:p>
            <a:pPr lvl="1">
              <a:spcBef>
                <a:spcPts val="0"/>
              </a:spcBef>
            </a:pPr>
            <a:endParaRPr lang="en-US" altLang="en-US" sz="1600" dirty="0"/>
          </a:p>
          <a:p>
            <a:pPr marL="342900" lvl="1" indent="0">
              <a:spcBef>
                <a:spcPts val="0"/>
              </a:spcBef>
              <a:buNone/>
            </a:pPr>
            <a:endParaRPr lang="en-US" altLang="en-US" sz="1600" dirty="0"/>
          </a:p>
          <a:p>
            <a:pPr>
              <a:spcBef>
                <a:spcPts val="0"/>
              </a:spcBef>
              <a:buNone/>
            </a:pPr>
            <a:r>
              <a:rPr lang="en-US" altLang="en-US" sz="1800" b="1" dirty="0">
                <a:solidFill>
                  <a:srgbClr val="002060"/>
                </a:solidFill>
              </a:rPr>
              <a:t>    </a:t>
            </a:r>
          </a:p>
        </p:txBody>
      </p:sp>
      <p:sp>
        <p:nvSpPr>
          <p:cNvPr id="15361" name="Rectangle 2"/>
          <p:cNvSpPr>
            <a:spLocks noGrp="1" noChangeArrowheads="1"/>
          </p:cNvSpPr>
          <p:nvPr>
            <p:ph type="title"/>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effectLst/>
              </a:rPr>
              <a:t>Purpose of Database Systems (Cont.)</a:t>
            </a:r>
          </a:p>
        </p:txBody>
      </p:sp>
      <p:sp>
        <p:nvSpPr>
          <p:cNvPr id="2" name="TextBox 1">
            <a:extLst>
              <a:ext uri="{FF2B5EF4-FFF2-40B4-BE49-F238E27FC236}">
                <a16:creationId xmlns:a16="http://schemas.microsoft.com/office/drawing/2014/main" id="{3E0F4C28-EA73-3549-A75D-9E9F0A19B0EA}"/>
              </a:ext>
            </a:extLst>
          </p:cNvPr>
          <p:cNvSpPr txBox="1"/>
          <p:nvPr/>
        </p:nvSpPr>
        <p:spPr>
          <a:xfrm>
            <a:off x="4218115" y="4681835"/>
            <a:ext cx="364202" cy="369332"/>
          </a:xfrm>
          <a:prstGeom prst="rect">
            <a:avLst/>
          </a:prstGeom>
          <a:noFill/>
        </p:spPr>
        <p:txBody>
          <a:bodyPr wrap="none" rtlCol="0">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In</a:t>
            </a:r>
          </a:p>
        </p:txBody>
      </p:sp>
    </p:spTree>
    <p:extLst>
      <p:ext uri="{BB962C8B-B14F-4D97-AF65-F5344CB8AC3E}">
        <p14:creationId xmlns:p14="http://schemas.microsoft.com/office/powerpoint/2010/main" val="10053016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3AE59AC-B697-874F-869C-666F48527048}"/>
              </a:ext>
            </a:extLst>
          </p:cNvPr>
          <p:cNvSpPr>
            <a:spLocks noGrp="1"/>
          </p:cNvSpPr>
          <p:nvPr>
            <p:ph type="title"/>
          </p:nvPr>
        </p:nvSpPr>
        <p:spPr/>
        <p:txBody>
          <a:bodyPr/>
          <a:lstStyle/>
          <a:p>
            <a:r>
              <a:rPr lang="en-US" dirty="0"/>
              <a:t>DBMS Arch.</a:t>
            </a:r>
          </a:p>
        </p:txBody>
      </p:sp>
      <p:pic>
        <p:nvPicPr>
          <p:cNvPr id="4" name="Picture 3">
            <a:extLst>
              <a:ext uri="{FF2B5EF4-FFF2-40B4-BE49-F238E27FC236}">
                <a16:creationId xmlns:a16="http://schemas.microsoft.com/office/drawing/2014/main" id="{9668ECDD-9CA6-684B-9B0A-35DB4797E179}"/>
              </a:ext>
            </a:extLst>
          </p:cNvPr>
          <p:cNvPicPr>
            <a:picLocks noChangeAspect="1"/>
          </p:cNvPicPr>
          <p:nvPr/>
        </p:nvPicPr>
        <p:blipFill>
          <a:blip r:embed="rId2"/>
          <a:stretch>
            <a:fillRect/>
          </a:stretch>
        </p:blipFill>
        <p:spPr>
          <a:xfrm>
            <a:off x="258216" y="484118"/>
            <a:ext cx="4004144" cy="4163430"/>
          </a:xfrm>
          <a:prstGeom prst="rect">
            <a:avLst/>
          </a:prstGeom>
        </p:spPr>
      </p:pic>
      <p:pic>
        <p:nvPicPr>
          <p:cNvPr id="5" name="Picture 4">
            <a:extLst>
              <a:ext uri="{FF2B5EF4-FFF2-40B4-BE49-F238E27FC236}">
                <a16:creationId xmlns:a16="http://schemas.microsoft.com/office/drawing/2014/main" id="{69883D4D-14F1-C44E-A93B-9FC03ECB939F}"/>
              </a:ext>
            </a:extLst>
          </p:cNvPr>
          <p:cNvPicPr>
            <a:picLocks noChangeAspect="1"/>
          </p:cNvPicPr>
          <p:nvPr/>
        </p:nvPicPr>
        <p:blipFill>
          <a:blip r:embed="rId3"/>
          <a:stretch>
            <a:fillRect/>
          </a:stretch>
        </p:blipFill>
        <p:spPr>
          <a:xfrm>
            <a:off x="4256397" y="45642"/>
            <a:ext cx="4295441" cy="4624085"/>
          </a:xfrm>
          <a:prstGeom prst="rect">
            <a:avLst/>
          </a:prstGeom>
        </p:spPr>
      </p:pic>
    </p:spTree>
    <p:extLst>
      <p:ext uri="{BB962C8B-B14F-4D97-AF65-F5344CB8AC3E}">
        <p14:creationId xmlns:p14="http://schemas.microsoft.com/office/powerpoint/2010/main" val="14376360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ChangeArrowheads="1"/>
          </p:cNvSpPr>
          <p:nvPr/>
        </p:nvSpPr>
        <p:spPr bwMode="auto">
          <a:xfrm>
            <a:off x="228600" y="0"/>
            <a:ext cx="7239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altLang="en-US" sz="2400" b="0" i="0" u="none" strike="noStrike" kern="1200" cap="none" spc="0" normalizeH="0" baseline="0" noProof="0" dirty="0">
                <a:ln>
                  <a:noFill/>
                </a:ln>
                <a:solidFill>
                  <a:prstClr val="white"/>
                </a:solidFill>
                <a:effectLst/>
                <a:uLnTx/>
                <a:uFillTx/>
                <a:latin typeface="Calibri" charset="0"/>
                <a:ea typeface="ＭＳ Ｐゴシック" charset="-128"/>
                <a:cs typeface="+mn-cs"/>
              </a:rPr>
              <a:t>Data Management</a:t>
            </a:r>
          </a:p>
        </p:txBody>
      </p:sp>
      <p:sp>
        <p:nvSpPr>
          <p:cNvPr id="3" name="Content Placeholder 3"/>
          <p:cNvSpPr txBox="1">
            <a:spLocks/>
          </p:cNvSpPr>
          <p:nvPr/>
        </p:nvSpPr>
        <p:spPr>
          <a:xfrm>
            <a:off x="228600" y="1584333"/>
            <a:ext cx="3645895" cy="2960097"/>
          </a:xfrm>
          <a:prstGeom prst="rect">
            <a:avLst/>
          </a:prstGeom>
        </p:spPr>
        <p:txBody>
          <a:bodyPr/>
          <a:lst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200" rtl="0" eaLnBrk="1" fontAlgn="base" latinLnBrk="0" hangingPunct="1">
              <a:lnSpc>
                <a:spcPct val="100000"/>
              </a:lnSpc>
              <a:spcBef>
                <a:spcPct val="20000"/>
              </a:spcBef>
              <a:spcAft>
                <a:spcPct val="0"/>
              </a:spcAft>
              <a:buClrTx/>
              <a:buSzTx/>
              <a:buNone/>
              <a:tabLst/>
              <a:defRPr/>
            </a:pPr>
            <a:r>
              <a:rPr kumimoji="0" lang="en-US" sz="2400" b="0" i="0" u="none" strike="noStrike" kern="1200" cap="none" spc="0" normalizeH="0" baseline="0" noProof="0" dirty="0">
                <a:ln>
                  <a:noFill/>
                </a:ln>
                <a:solidFill>
                  <a:prstClr val="black"/>
                </a:solidFill>
                <a:effectLst/>
                <a:uLnTx/>
                <a:uFillTx/>
                <a:latin typeface="Calibri"/>
                <a:ea typeface="ＭＳ Ｐゴシック" charset="-128"/>
                <a:cs typeface="+mn-cs"/>
              </a:rPr>
              <a:t>Today</a:t>
            </a:r>
          </a:p>
          <a:p>
            <a:pPr marL="342900" marR="0" lvl="0" indent="-342900" algn="l" defTabSz="457200" rtl="0" eaLnBrk="1" fontAlgn="base" latinLnBrk="0" hangingPunct="1">
              <a:lnSpc>
                <a:spcPct val="100000"/>
              </a:lnSpc>
              <a:spcBef>
                <a:spcPct val="20000"/>
              </a:spcBef>
              <a:spcAft>
                <a:spcPct val="0"/>
              </a:spcAft>
              <a:buClrTx/>
              <a:buSzTx/>
              <a:buFont typeface="Arial" charset="0"/>
              <a:buChar char="•"/>
              <a:tabLst/>
              <a:defRPr/>
            </a:pPr>
            <a:r>
              <a:rPr kumimoji="0" lang="en-US" sz="2400" b="0" i="0" u="none" strike="noStrike" kern="1200" cap="none" spc="0" normalizeH="0" baseline="0" noProof="0" dirty="0">
                <a:ln>
                  <a:noFill/>
                </a:ln>
                <a:solidFill>
                  <a:srgbClr val="7030A0"/>
                </a:solidFill>
                <a:effectLst/>
                <a:uLnTx/>
                <a:uFillTx/>
                <a:latin typeface="Calibri"/>
                <a:ea typeface="ＭＳ Ｐゴシック" charset="-128"/>
                <a:cs typeface="+mn-cs"/>
              </a:rPr>
              <a:t>Load/save things quickly.</a:t>
            </a:r>
          </a:p>
        </p:txBody>
      </p:sp>
      <p:pic>
        <p:nvPicPr>
          <p:cNvPr id="4" name="Picture 3"/>
          <p:cNvPicPr>
            <a:picLocks noChangeAspect="1"/>
          </p:cNvPicPr>
          <p:nvPr/>
        </p:nvPicPr>
        <p:blipFill>
          <a:blip r:embed="rId2"/>
          <a:stretch>
            <a:fillRect/>
          </a:stretch>
        </p:blipFill>
        <p:spPr>
          <a:xfrm>
            <a:off x="3848100" y="0"/>
            <a:ext cx="4075445" cy="4622893"/>
          </a:xfrm>
          <a:prstGeom prst="rect">
            <a:avLst/>
          </a:prstGeom>
        </p:spPr>
      </p:pic>
      <p:sp>
        <p:nvSpPr>
          <p:cNvPr id="5" name="Rectangle 4"/>
          <p:cNvSpPr/>
          <p:nvPr/>
        </p:nvSpPr>
        <p:spPr>
          <a:xfrm>
            <a:off x="5131000" y="3987483"/>
            <a:ext cx="3796535" cy="246221"/>
          </a:xfrm>
          <a:prstGeom prst="rect">
            <a:avLst/>
          </a:prstGeom>
        </p:spPr>
        <p:txBody>
          <a:bodyPr wrap="square">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solidFill>
                  <a:srgbClr val="111111"/>
                </a:solidFill>
                <a:effectLst/>
                <a:uLnTx/>
                <a:uFillTx/>
                <a:latin typeface="Amazon Ember" charset="0"/>
                <a:ea typeface="ＭＳ Ｐゴシック" charset="-128"/>
                <a:cs typeface="+mn-cs"/>
              </a:rPr>
              <a:t>Database Systems: The Complete Book (2nd Edition)</a:t>
            </a:r>
            <a:br>
              <a:rPr kumimoji="0" lang="en-US" sz="500" b="1" i="0" u="none" strike="noStrike" kern="1200" cap="none" spc="0" normalizeH="0" baseline="0" noProof="0" dirty="0">
                <a:ln>
                  <a:noFill/>
                </a:ln>
                <a:solidFill>
                  <a:srgbClr val="111111"/>
                </a:solidFill>
                <a:effectLst/>
                <a:uLnTx/>
                <a:uFillTx/>
                <a:latin typeface="Amazon Ember" charset="0"/>
                <a:ea typeface="ＭＳ Ｐゴシック" charset="-128"/>
                <a:cs typeface="+mn-cs"/>
              </a:rPr>
            </a:br>
            <a:r>
              <a:rPr kumimoji="0" lang="en-US" sz="500" b="0" i="0" u="none" strike="noStrike" kern="1200" cap="none" spc="0" normalizeH="0" baseline="0" noProof="0" dirty="0">
                <a:ln>
                  <a:noFill/>
                </a:ln>
                <a:solidFill>
                  <a:srgbClr val="111111"/>
                </a:solidFill>
                <a:effectLst/>
                <a:uLnTx/>
                <a:uFillTx/>
                <a:latin typeface="Amazon Ember" charset="0"/>
                <a:ea typeface="ＭＳ Ｐゴシック" charset="-128"/>
                <a:cs typeface="+mn-cs"/>
              </a:rPr>
              <a:t>by </a:t>
            </a:r>
            <a:r>
              <a:rPr kumimoji="0" lang="en-US" sz="500" b="0" i="0" u="none" strike="noStrike" kern="1200" cap="none" spc="0" normalizeH="0" baseline="0" noProof="0" dirty="0">
                <a:ln>
                  <a:noFill/>
                </a:ln>
                <a:solidFill>
                  <a:srgbClr val="0066C0"/>
                </a:solidFill>
                <a:effectLst/>
                <a:uLnTx/>
                <a:uFillTx/>
                <a:latin typeface="Amazon Ember" charset="0"/>
                <a:ea typeface="ＭＳ Ｐゴシック" charset="-128"/>
                <a:cs typeface="+mn-cs"/>
                <a:hlinkClick r:id="rId3"/>
              </a:rPr>
              <a:t>Hector Garcia-Molina</a:t>
            </a:r>
            <a:r>
              <a:rPr kumimoji="0" lang="en-US" sz="500" b="0" i="0" u="none" strike="noStrike" kern="1200" cap="none" spc="0" normalizeH="0" baseline="0" noProof="0" dirty="0">
                <a:ln>
                  <a:noFill/>
                </a:ln>
                <a:solidFill>
                  <a:srgbClr val="111111"/>
                </a:solidFill>
                <a:effectLst/>
                <a:uLnTx/>
                <a:uFillTx/>
                <a:latin typeface="Amazon Ember" charset="0"/>
                <a:ea typeface="ＭＳ Ｐゴシック" charset="-128"/>
                <a:cs typeface="+mn-cs"/>
              </a:rPr>
              <a:t> </a:t>
            </a:r>
            <a:r>
              <a:rPr kumimoji="0" lang="en-US" sz="500" b="0" i="0" u="none" strike="noStrike" kern="1200" cap="none" spc="0" normalizeH="0" baseline="0" noProof="0" dirty="0">
                <a:ln>
                  <a:noFill/>
                </a:ln>
                <a:solidFill>
                  <a:srgbClr val="555555"/>
                </a:solidFill>
                <a:effectLst/>
                <a:uLnTx/>
                <a:uFillTx/>
                <a:latin typeface="Amazon Ember" charset="0"/>
                <a:ea typeface="ＭＳ Ｐゴシック" charset="-128"/>
                <a:cs typeface="+mn-cs"/>
              </a:rPr>
              <a:t>(Author), </a:t>
            </a:r>
            <a:r>
              <a:rPr kumimoji="0" lang="en-US" sz="500" b="0" i="0" u="none" strike="noStrike" kern="1200" cap="none" spc="0" normalizeH="0" baseline="0" noProof="0" dirty="0">
                <a:ln>
                  <a:noFill/>
                </a:ln>
                <a:solidFill>
                  <a:srgbClr val="0066C0"/>
                </a:solidFill>
                <a:effectLst/>
                <a:uLnTx/>
                <a:uFillTx/>
                <a:latin typeface="Amazon Ember" charset="0"/>
                <a:ea typeface="ＭＳ Ｐゴシック" charset="-128"/>
                <a:cs typeface="+mn-cs"/>
                <a:hlinkClick r:id="rId4"/>
              </a:rPr>
              <a:t>Jeffrey D. Ullman</a:t>
            </a:r>
            <a:r>
              <a:rPr kumimoji="0" lang="en-US" sz="500" b="0" i="0" u="none" strike="noStrike" kern="1200" cap="none" spc="0" normalizeH="0" baseline="0" noProof="0" dirty="0">
                <a:ln>
                  <a:noFill/>
                </a:ln>
                <a:solidFill>
                  <a:srgbClr val="111111"/>
                </a:solidFill>
                <a:effectLst/>
                <a:uLnTx/>
                <a:uFillTx/>
                <a:latin typeface="Amazon Ember" charset="0"/>
                <a:ea typeface="ＭＳ Ｐゴシック" charset="-128"/>
                <a:cs typeface="+mn-cs"/>
              </a:rPr>
              <a:t> </a:t>
            </a:r>
            <a:r>
              <a:rPr kumimoji="0" lang="en-US" sz="500" b="0" i="0" u="none" strike="noStrike" kern="1200" cap="none" spc="0" normalizeH="0" baseline="0" noProof="0" dirty="0">
                <a:ln>
                  <a:noFill/>
                </a:ln>
                <a:solidFill>
                  <a:srgbClr val="555555"/>
                </a:solidFill>
                <a:effectLst/>
                <a:uLnTx/>
                <a:uFillTx/>
                <a:latin typeface="Amazon Ember" charset="0"/>
                <a:ea typeface="ＭＳ Ｐゴシック" charset="-128"/>
                <a:cs typeface="+mn-cs"/>
              </a:rPr>
              <a:t>(Author), </a:t>
            </a:r>
            <a:r>
              <a:rPr kumimoji="0" lang="en-US" sz="500" b="0" i="0" u="none" strike="noStrike" kern="1200" cap="none" spc="0" normalizeH="0" baseline="0" noProof="0" dirty="0">
                <a:ln>
                  <a:noFill/>
                </a:ln>
                <a:solidFill>
                  <a:srgbClr val="0066C0"/>
                </a:solidFill>
                <a:effectLst/>
                <a:uLnTx/>
                <a:uFillTx/>
                <a:latin typeface="Amazon Ember" charset="0"/>
                <a:ea typeface="ＭＳ Ｐゴシック" charset="-128"/>
                <a:cs typeface="+mn-cs"/>
                <a:hlinkClick r:id="rId5"/>
              </a:rPr>
              <a:t>Jennifer Widom</a:t>
            </a:r>
            <a:r>
              <a:rPr kumimoji="0" lang="en-US" sz="500" b="0" i="0" u="none" strike="noStrike" kern="1200" cap="none" spc="0" normalizeH="0" baseline="0" noProof="0" dirty="0">
                <a:ln>
                  <a:noFill/>
                </a:ln>
                <a:solidFill>
                  <a:srgbClr val="111111"/>
                </a:solidFill>
                <a:effectLst/>
                <a:uLnTx/>
                <a:uFillTx/>
                <a:latin typeface="Amazon Ember" charset="0"/>
                <a:ea typeface="ＭＳ Ｐゴシック" charset="-128"/>
                <a:cs typeface="+mn-cs"/>
              </a:rPr>
              <a:t> </a:t>
            </a:r>
            <a:r>
              <a:rPr kumimoji="0" lang="en-US" sz="500" b="0" i="0" u="none" strike="noStrike" kern="1200" cap="none" spc="0" normalizeH="0" baseline="0" noProof="0" dirty="0">
                <a:ln>
                  <a:noFill/>
                </a:ln>
                <a:solidFill>
                  <a:srgbClr val="555555"/>
                </a:solidFill>
                <a:effectLst/>
                <a:uLnTx/>
                <a:uFillTx/>
                <a:latin typeface="Amazon Ember" charset="0"/>
                <a:ea typeface="ＭＳ Ｐゴシック" charset="-128"/>
                <a:cs typeface="+mn-cs"/>
              </a:rPr>
              <a:t>(Author)</a:t>
            </a:r>
            <a:endParaRPr kumimoji="0" lang="en-US" sz="500" b="0" i="0" u="none" strike="noStrike" kern="1200" cap="none" spc="0" normalizeH="0" baseline="0" noProof="0" dirty="0">
              <a:ln>
                <a:noFill/>
              </a:ln>
              <a:solidFill>
                <a:srgbClr val="111111"/>
              </a:solidFill>
              <a:effectLst/>
              <a:uLnTx/>
              <a:uFillTx/>
              <a:latin typeface="Amazon Ember" charset="0"/>
              <a:ea typeface="ＭＳ Ｐゴシック" charset="-128"/>
              <a:cs typeface="+mn-cs"/>
            </a:endParaRPr>
          </a:p>
        </p:txBody>
      </p:sp>
      <p:sp>
        <p:nvSpPr>
          <p:cNvPr id="6" name="Rectangle 5"/>
          <p:cNvSpPr/>
          <p:nvPr/>
        </p:nvSpPr>
        <p:spPr>
          <a:xfrm>
            <a:off x="4237721" y="3377134"/>
            <a:ext cx="867679" cy="413816"/>
          </a:xfrm>
          <a:prstGeom prst="rect">
            <a:avLst/>
          </a:prstGeom>
          <a:noFill/>
          <a:ln w="28575">
            <a:solidFill>
              <a:srgbClr val="7030A0"/>
            </a:solidFill>
          </a:ln>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endParaRPr>
          </a:p>
        </p:txBody>
      </p:sp>
    </p:spTree>
    <p:extLst>
      <p:ext uri="{BB962C8B-B14F-4D97-AF65-F5344CB8AC3E}">
        <p14:creationId xmlns:p14="http://schemas.microsoft.com/office/powerpoint/2010/main" val="49025940"/>
      </p:ext>
    </p:extLst>
  </p:cSld>
  <p:clrMapOvr>
    <a:masterClrMapping/>
  </p:clrMapOvr>
  <p:transition spd="med">
    <p:wipe dir="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8">
            <a:extLst>
              <a:ext uri="{FF2B5EF4-FFF2-40B4-BE49-F238E27FC236}">
                <a16:creationId xmlns:a16="http://schemas.microsoft.com/office/drawing/2014/main" id="{D13E372D-134B-CE43-ABAA-2BA34847DB7F}"/>
              </a:ext>
            </a:extLst>
          </p:cNvPr>
          <p:cNvSpPr txBox="1">
            <a:spLocks noChangeArrowheads="1"/>
          </p:cNvSpPr>
          <p:nvPr/>
        </p:nvSpPr>
        <p:spPr bwMode="auto">
          <a:xfrm>
            <a:off x="0" y="1733550"/>
            <a:ext cx="91440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Disks</a:t>
            </a:r>
            <a:b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br>
            <a:r>
              <a:rPr kumimoji="0" lang="en-US" altLang="en-US" sz="2800" b="0" i="1" u="none" strike="noStrike" kern="1200" cap="none" spc="0" normalizeH="0" baseline="0" noProof="0" dirty="0" err="1">
                <a:ln>
                  <a:noFill/>
                </a:ln>
                <a:solidFill>
                  <a:prstClr val="white"/>
                </a:solidFill>
                <a:effectLst/>
                <a:uLnTx/>
                <a:uFillTx/>
                <a:latin typeface="Calibri" charset="0"/>
                <a:ea typeface="ＭＳ Ｐゴシック" charset="-128"/>
                <a:cs typeface="+mn-cs"/>
              </a:rPr>
              <a:t>Input/Output</a:t>
            </a: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 (IO)</a:t>
            </a:r>
          </a:p>
        </p:txBody>
      </p:sp>
      <p:sp>
        <p:nvSpPr>
          <p:cNvPr id="6" name="TextBox 9">
            <a:extLst>
              <a:ext uri="{FF2B5EF4-FFF2-40B4-BE49-F238E27FC236}">
                <a16:creationId xmlns:a16="http://schemas.microsoft.com/office/drawing/2014/main" id="{C18F5DAB-FB73-54F8-842F-3AFD25A1A97F}"/>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800" b="1" i="0" u="none" strike="noStrike" kern="1200" cap="none" spc="0" normalizeH="0" baseline="0" noProof="0" smtClean="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13</a:t>
            </a:fld>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COMS W4111_002_2023_1 -  Lecture 8: Module II, NoSQL, Document DBs		© Donald F. Ferguson, 2023</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4180352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FB9B8DD-6C91-BA4E-93F7-3A64733C7C94}"/>
              </a:ext>
            </a:extLst>
          </p:cNvPr>
          <p:cNvSpPr>
            <a:spLocks noGrp="1"/>
          </p:cNvSpPr>
          <p:nvPr>
            <p:ph type="title"/>
          </p:nvPr>
        </p:nvSpPr>
        <p:spPr/>
        <p:txBody>
          <a:bodyPr/>
          <a:lstStyle/>
          <a:p>
            <a:r>
              <a:rPr lang="en-US" dirty="0"/>
              <a:t>Disks as Far as the Eye can See</a:t>
            </a:r>
          </a:p>
        </p:txBody>
      </p:sp>
      <p:pic>
        <p:nvPicPr>
          <p:cNvPr id="4" name="Picture 3">
            <a:extLst>
              <a:ext uri="{FF2B5EF4-FFF2-40B4-BE49-F238E27FC236}">
                <a16:creationId xmlns:a16="http://schemas.microsoft.com/office/drawing/2014/main" id="{994C7614-EE51-6E4E-9E64-9AEDABC2530D}"/>
              </a:ext>
            </a:extLst>
          </p:cNvPr>
          <p:cNvPicPr>
            <a:picLocks noChangeAspect="1"/>
          </p:cNvPicPr>
          <p:nvPr/>
        </p:nvPicPr>
        <p:blipFill>
          <a:blip r:embed="rId2"/>
          <a:stretch>
            <a:fillRect/>
          </a:stretch>
        </p:blipFill>
        <p:spPr>
          <a:xfrm>
            <a:off x="228600" y="590550"/>
            <a:ext cx="8049390" cy="3911691"/>
          </a:xfrm>
          <a:prstGeom prst="rect">
            <a:avLst/>
          </a:prstGeom>
        </p:spPr>
      </p:pic>
    </p:spTree>
    <p:extLst>
      <p:ext uri="{BB962C8B-B14F-4D97-AF65-F5344CB8AC3E}">
        <p14:creationId xmlns:p14="http://schemas.microsoft.com/office/powerpoint/2010/main" val="42242797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3">
            <a:extLst>
              <a:ext uri="{FF2B5EF4-FFF2-40B4-BE49-F238E27FC236}">
                <a16:creationId xmlns:a16="http://schemas.microsoft.com/office/drawing/2014/main" id="{758B2F7D-08DB-4ED7-9A17-6FAED6DF0C90}"/>
              </a:ext>
            </a:extLst>
          </p:cNvPr>
          <p:cNvSpPr>
            <a:spLocks noGrp="1" noChangeArrowheads="1"/>
          </p:cNvSpPr>
          <p:nvPr>
            <p:ph idx="1"/>
          </p:nvPr>
        </p:nvSpPr>
        <p:spPr/>
        <p:txBody>
          <a:bodyPr/>
          <a:lstStyle/>
          <a:p>
            <a:pPr>
              <a:spcAft>
                <a:spcPts val="0"/>
              </a:spcAft>
            </a:pPr>
            <a:r>
              <a:rPr lang="en-US" altLang="en-US" dirty="0"/>
              <a:t>Can differentiate storage into:</a:t>
            </a:r>
          </a:p>
          <a:p>
            <a:pPr lvl="1">
              <a:spcAft>
                <a:spcPts val="0"/>
              </a:spcAft>
            </a:pPr>
            <a:r>
              <a:rPr lang="en-US" altLang="en-US" b="1" dirty="0">
                <a:solidFill>
                  <a:srgbClr val="002060"/>
                </a:solidFill>
              </a:rPr>
              <a:t>volatile storage</a:t>
            </a:r>
            <a:r>
              <a:rPr lang="en-US" altLang="en-US" b="1" dirty="0"/>
              <a:t>: </a:t>
            </a:r>
            <a:r>
              <a:rPr lang="en-US" altLang="en-US" dirty="0"/>
              <a:t>loses contents when power is switched off</a:t>
            </a:r>
          </a:p>
          <a:p>
            <a:pPr lvl="1">
              <a:spcAft>
                <a:spcPts val="0"/>
              </a:spcAft>
            </a:pPr>
            <a:r>
              <a:rPr lang="en-US" altLang="en-US" b="1" dirty="0">
                <a:solidFill>
                  <a:srgbClr val="002060"/>
                </a:solidFill>
              </a:rPr>
              <a:t>non-volatile storage</a:t>
            </a:r>
            <a:r>
              <a:rPr lang="en-US" altLang="en-US" dirty="0"/>
              <a:t>: </a:t>
            </a:r>
          </a:p>
          <a:p>
            <a:pPr lvl="2">
              <a:spcAft>
                <a:spcPts val="0"/>
              </a:spcAft>
            </a:pPr>
            <a:r>
              <a:rPr lang="en-US" altLang="en-US" dirty="0"/>
              <a:t>Contents persist even when power is switched off. </a:t>
            </a:r>
          </a:p>
          <a:p>
            <a:pPr lvl="2">
              <a:spcAft>
                <a:spcPts val="0"/>
              </a:spcAft>
            </a:pPr>
            <a:r>
              <a:rPr lang="en-US" altLang="en-US" dirty="0"/>
              <a:t>Includes secondary and tertiary storage, as well as batter-backed up main-memory.</a:t>
            </a:r>
          </a:p>
          <a:p>
            <a:pPr>
              <a:spcAft>
                <a:spcPts val="0"/>
              </a:spcAft>
            </a:pPr>
            <a:r>
              <a:rPr lang="en-US" altLang="en-US" dirty="0"/>
              <a:t>Factors affecting choice of storage media include</a:t>
            </a:r>
          </a:p>
          <a:p>
            <a:pPr lvl="1">
              <a:spcAft>
                <a:spcPts val="0"/>
              </a:spcAft>
            </a:pPr>
            <a:r>
              <a:rPr lang="en-US" altLang="en-US" dirty="0"/>
              <a:t>Speed with which data can be accessed</a:t>
            </a:r>
          </a:p>
          <a:p>
            <a:pPr lvl="1">
              <a:spcAft>
                <a:spcPts val="0"/>
              </a:spcAft>
            </a:pPr>
            <a:r>
              <a:rPr lang="en-US" altLang="en-US" dirty="0"/>
              <a:t>Cost per unit of data</a:t>
            </a:r>
          </a:p>
          <a:p>
            <a:pPr lvl="1">
              <a:spcAft>
                <a:spcPts val="0"/>
              </a:spcAft>
            </a:pPr>
            <a:r>
              <a:rPr lang="en-US" altLang="en-US" dirty="0"/>
              <a:t>Reliability</a:t>
            </a:r>
          </a:p>
          <a:p>
            <a:pPr lvl="1"/>
            <a:endParaRPr lang="en-US" altLang="en-US" sz="1500" dirty="0"/>
          </a:p>
        </p:txBody>
      </p:sp>
      <p:sp>
        <p:nvSpPr>
          <p:cNvPr id="173058" name="Rectangle 2">
            <a:extLst>
              <a:ext uri="{FF2B5EF4-FFF2-40B4-BE49-F238E27FC236}">
                <a16:creationId xmlns:a16="http://schemas.microsoft.com/office/drawing/2014/main" id="{84C5E313-37C7-406F-85DF-73D76888BBB3}"/>
              </a:ext>
            </a:extLst>
          </p:cNvPr>
          <p:cNvSpPr>
            <a:spLocks noGrp="1" noChangeArrowheads="1"/>
          </p:cNvSpPr>
          <p:nvPr>
            <p:ph type="title"/>
          </p:nvPr>
        </p:nvSpPr>
        <p:spPr/>
        <p:txBody>
          <a:bodyPr/>
          <a:lstStyle/>
          <a:p>
            <a:pPr>
              <a:defRPr/>
            </a:pPr>
            <a:r>
              <a:rPr lang="en-US" altLang="en-US" dirty="0">
                <a:effectLst>
                  <a:outerShdw blurRad="38100" dist="38100" dir="2700000" algn="tl">
                    <a:srgbClr val="C0C0C0"/>
                  </a:outerShdw>
                </a:effectLst>
              </a:rPr>
              <a:t>Classification of Physical Storage Media</a:t>
            </a:r>
          </a:p>
        </p:txBody>
      </p:sp>
      <p:sp>
        <p:nvSpPr>
          <p:cNvPr id="2" name="Text Box 7">
            <a:extLst>
              <a:ext uri="{FF2B5EF4-FFF2-40B4-BE49-F238E27FC236}">
                <a16:creationId xmlns:a16="http://schemas.microsoft.com/office/drawing/2014/main" id="{8E1336F6-DF4C-6D5B-002F-E1FFBE6844FC}"/>
              </a:ext>
            </a:extLst>
          </p:cNvPr>
          <p:cNvSpPr txBox="1">
            <a:spLocks noChangeArrowheads="1"/>
          </p:cNvSpPr>
          <p:nvPr/>
        </p:nvSpPr>
        <p:spPr bwMode="auto">
          <a:xfrm>
            <a:off x="5762831" y="4414450"/>
            <a:ext cx="3228769" cy="27699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From: 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p:txBody>
      </p:sp>
    </p:spTree>
    <p:extLst>
      <p:ext uri="{BB962C8B-B14F-4D97-AF65-F5344CB8AC3E}">
        <p14:creationId xmlns:p14="http://schemas.microsoft.com/office/powerpoint/2010/main" val="2023016289"/>
      </p:ext>
    </p:extLst>
  </p:cSld>
  <p:clrMapOvr>
    <a:masterClrMapping/>
  </p:clrMapOvr>
  <p:transition spd="slow"/>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2">
            <a:extLst>
              <a:ext uri="{FF2B5EF4-FFF2-40B4-BE49-F238E27FC236}">
                <a16:creationId xmlns:a16="http://schemas.microsoft.com/office/drawing/2014/main" id="{ECFA860A-EB9E-4870-A0C4-E14881104904}"/>
              </a:ext>
            </a:extLst>
          </p:cNvPr>
          <p:cNvSpPr>
            <a:spLocks noGrp="1" noChangeArrowheads="1"/>
          </p:cNvSpPr>
          <p:nvPr>
            <p:ph type="title"/>
          </p:nvPr>
        </p:nvSpPr>
        <p:spPr/>
        <p:txBody>
          <a:bodyPr/>
          <a:lstStyle/>
          <a:p>
            <a:pPr>
              <a:defRPr/>
            </a:pPr>
            <a:r>
              <a:rPr lang="en-US" altLang="en-US" dirty="0">
                <a:effectLst>
                  <a:outerShdw blurRad="38100" dist="38100" dir="2700000" algn="tl">
                    <a:srgbClr val="C0C0C0"/>
                  </a:outerShdw>
                </a:effectLst>
              </a:rPr>
              <a:t>Storage Hierarchy</a:t>
            </a:r>
          </a:p>
        </p:txBody>
      </p:sp>
      <p:pic>
        <p:nvPicPr>
          <p:cNvPr id="4" name="Content Placeholder 3">
            <a:extLst>
              <a:ext uri="{FF2B5EF4-FFF2-40B4-BE49-F238E27FC236}">
                <a16:creationId xmlns:a16="http://schemas.microsoft.com/office/drawing/2014/main" id="{5A9ED51D-3D95-4D13-A964-B4D4833DA6C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82033" y="1291195"/>
            <a:ext cx="3892595" cy="3315914"/>
          </a:xfrm>
          <a:prstGeom prst="rect">
            <a:avLst/>
          </a:prstGeom>
        </p:spPr>
      </p:pic>
      <p:sp>
        <p:nvSpPr>
          <p:cNvPr id="2" name="Rounded Rectangle 1">
            <a:extLst>
              <a:ext uri="{FF2B5EF4-FFF2-40B4-BE49-F238E27FC236}">
                <a16:creationId xmlns:a16="http://schemas.microsoft.com/office/drawing/2014/main" id="{20B790FE-A1FA-0B41-B2F9-EA859642897B}"/>
              </a:ext>
            </a:extLst>
          </p:cNvPr>
          <p:cNvSpPr/>
          <p:nvPr/>
        </p:nvSpPr>
        <p:spPr bwMode="auto">
          <a:xfrm>
            <a:off x="2060883" y="514350"/>
            <a:ext cx="1066800" cy="350044"/>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Helvetica" charset="0"/>
                <a:ea typeface="ＭＳ Ｐゴシック" charset="-128"/>
                <a:cs typeface="+mn-cs"/>
              </a:rPr>
              <a:t>CPU</a:t>
            </a:r>
          </a:p>
        </p:txBody>
      </p:sp>
      <p:cxnSp>
        <p:nvCxnSpPr>
          <p:cNvPr id="5" name="Straight Arrow Connector 4">
            <a:extLst>
              <a:ext uri="{FF2B5EF4-FFF2-40B4-BE49-F238E27FC236}">
                <a16:creationId xmlns:a16="http://schemas.microsoft.com/office/drawing/2014/main" id="{99EFE856-D391-8540-AC3D-48B68A82A938}"/>
              </a:ext>
            </a:extLst>
          </p:cNvPr>
          <p:cNvCxnSpPr>
            <a:cxnSpLocks/>
          </p:cNvCxnSpPr>
          <p:nvPr/>
        </p:nvCxnSpPr>
        <p:spPr bwMode="auto">
          <a:xfrm>
            <a:off x="2594283" y="872095"/>
            <a:ext cx="0" cy="419100"/>
          </a:xfrm>
          <a:prstGeom prst="straightConnector1">
            <a:avLst/>
          </a:prstGeom>
          <a:solidFill>
            <a:schemeClr val="accent1"/>
          </a:solidFill>
          <a:ln w="9525" cap="flat" cmpd="sng" algn="ctr">
            <a:solidFill>
              <a:schemeClr val="tx1"/>
            </a:solidFill>
            <a:prstDash val="solid"/>
            <a:round/>
            <a:headEnd type="triangle"/>
            <a:tailEnd type="triangle"/>
          </a:ln>
          <a:effectLst/>
        </p:spPr>
      </p:cxnSp>
      <p:sp>
        <p:nvSpPr>
          <p:cNvPr id="6" name="Text Box 7">
            <a:extLst>
              <a:ext uri="{FF2B5EF4-FFF2-40B4-BE49-F238E27FC236}">
                <a16:creationId xmlns:a16="http://schemas.microsoft.com/office/drawing/2014/main" id="{F5838D76-FF59-E91F-D6C4-0FF2304613B6}"/>
              </a:ext>
            </a:extLst>
          </p:cNvPr>
          <p:cNvSpPr txBox="1">
            <a:spLocks noChangeArrowheads="1"/>
          </p:cNvSpPr>
          <p:nvPr/>
        </p:nvSpPr>
        <p:spPr bwMode="auto">
          <a:xfrm>
            <a:off x="5762831" y="4414450"/>
            <a:ext cx="3228769" cy="27699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From: 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p:txBody>
      </p:sp>
    </p:spTree>
    <p:extLst>
      <p:ext uri="{BB962C8B-B14F-4D97-AF65-F5344CB8AC3E}">
        <p14:creationId xmlns:p14="http://schemas.microsoft.com/office/powerpoint/2010/main" val="9616406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93675" y="690676"/>
            <a:ext cx="6249707" cy="3938891"/>
          </a:xfrm>
          <a:prstGeom prst="rect">
            <a:avLst/>
          </a:prstGeom>
        </p:spPr>
      </p:pic>
      <p:sp>
        <p:nvSpPr>
          <p:cNvPr id="5" name="TextBox 4"/>
          <p:cNvSpPr txBox="1"/>
          <p:nvPr/>
        </p:nvSpPr>
        <p:spPr>
          <a:xfrm>
            <a:off x="5628982" y="787585"/>
            <a:ext cx="914400" cy="914400"/>
          </a:xfrm>
          <a:prstGeom prst="rect">
            <a:avLst/>
          </a:prstGeom>
          <a:noFill/>
        </p:spPr>
        <p:txBody>
          <a:bodyPr wrap="none" rtlCol="0">
            <a:noAutofit/>
          </a:bodyPr>
          <a:lstStyle/>
          <a:p>
            <a:pPr marL="0" marR="0" lvl="0" indent="0" algn="l" defTabSz="457200" rtl="0" eaLnBrk="1" fontAlgn="base" latinLnBrk="0" hangingPunct="1">
              <a:lnSpc>
                <a:spcPct val="90000"/>
              </a:lnSpc>
              <a:spcBef>
                <a:spcPts val="600"/>
              </a:spcBef>
              <a:spcAft>
                <a:spcPts val="0"/>
              </a:spcAft>
              <a:buClr>
                <a:prstClr val="white"/>
              </a:buClr>
              <a:buSzTx/>
              <a:buFontTx/>
              <a:buNone/>
              <a:tabLst/>
              <a:defRPr/>
            </a:pPr>
            <a:r>
              <a:rPr kumimoji="0" lang="en-US" sz="2000" b="0" i="0" u="none" strike="noStrike" kern="1200" cap="none" spc="0" normalizeH="0" baseline="0" noProof="0" dirty="0">
                <a:ln>
                  <a:noFill/>
                </a:ln>
                <a:solidFill>
                  <a:prstClr val="black"/>
                </a:solidFill>
                <a:effectLst/>
                <a:uLnTx/>
                <a:uFillTx/>
                <a:latin typeface="Calibri"/>
                <a:ea typeface="ＭＳ Ｐゴシック" charset="-128"/>
                <a:cs typeface="+mn-cs"/>
              </a:rPr>
              <a:t>Slower</a:t>
            </a:r>
          </a:p>
          <a:p>
            <a:pPr marL="0" marR="0" lvl="0" indent="0" algn="l" defTabSz="457200" rtl="0" eaLnBrk="1" fontAlgn="base" latinLnBrk="0" hangingPunct="1">
              <a:lnSpc>
                <a:spcPct val="90000"/>
              </a:lnSpc>
              <a:spcBef>
                <a:spcPts val="600"/>
              </a:spcBef>
              <a:spcAft>
                <a:spcPts val="0"/>
              </a:spcAft>
              <a:buClr>
                <a:prstClr val="white"/>
              </a:buClr>
              <a:buSzTx/>
              <a:buFontTx/>
              <a:buNone/>
              <a:tabLst/>
              <a:defRPr/>
            </a:pPr>
            <a:r>
              <a:rPr kumimoji="0" lang="en-US" sz="2000" b="0" i="0" u="none" strike="noStrike" kern="1200" cap="none" spc="0" normalizeH="0" baseline="0" noProof="0" dirty="0">
                <a:ln>
                  <a:noFill/>
                </a:ln>
                <a:solidFill>
                  <a:prstClr val="black"/>
                </a:solidFill>
                <a:effectLst/>
                <a:uLnTx/>
                <a:uFillTx/>
                <a:latin typeface="Calibri"/>
                <a:ea typeface="ＭＳ Ｐゴシック" charset="-128"/>
                <a:cs typeface="+mn-cs"/>
              </a:rPr>
              <a:t>Cheaper</a:t>
            </a:r>
          </a:p>
          <a:p>
            <a:pPr marL="0" marR="0" lvl="0" indent="0" algn="l" defTabSz="457200" rtl="0" eaLnBrk="1" fontAlgn="base" latinLnBrk="0" hangingPunct="1">
              <a:lnSpc>
                <a:spcPct val="90000"/>
              </a:lnSpc>
              <a:spcBef>
                <a:spcPts val="600"/>
              </a:spcBef>
              <a:spcAft>
                <a:spcPts val="0"/>
              </a:spcAft>
              <a:buClr>
                <a:prstClr val="white"/>
              </a:buClr>
              <a:buSzTx/>
              <a:buFontTx/>
              <a:buNone/>
              <a:tabLst/>
              <a:defRPr/>
            </a:pPr>
            <a:r>
              <a:rPr kumimoji="0" lang="en-US" sz="2000" b="0" i="0" u="none" strike="noStrike" kern="1200" cap="none" spc="0" normalizeH="0" baseline="0" noProof="0" dirty="0">
                <a:ln>
                  <a:noFill/>
                </a:ln>
                <a:solidFill>
                  <a:prstClr val="black"/>
                </a:solidFill>
                <a:effectLst/>
                <a:uLnTx/>
                <a:uFillTx/>
                <a:latin typeface="Calibri"/>
                <a:ea typeface="ＭＳ Ｐゴシック" charset="-128"/>
                <a:cs typeface="+mn-cs"/>
              </a:rPr>
              <a:t>Unlimited</a:t>
            </a:r>
          </a:p>
        </p:txBody>
      </p:sp>
      <p:sp>
        <p:nvSpPr>
          <p:cNvPr id="6" name="TextBox 5"/>
          <p:cNvSpPr txBox="1"/>
          <p:nvPr/>
        </p:nvSpPr>
        <p:spPr>
          <a:xfrm>
            <a:off x="5659936" y="3249346"/>
            <a:ext cx="914400" cy="914400"/>
          </a:xfrm>
          <a:prstGeom prst="rect">
            <a:avLst/>
          </a:prstGeom>
          <a:noFill/>
        </p:spPr>
        <p:txBody>
          <a:bodyPr wrap="none" rtlCol="0">
            <a:noAutofit/>
          </a:bodyPr>
          <a:lstStyle/>
          <a:p>
            <a:pPr marL="0" marR="0" lvl="0" indent="0" algn="l" defTabSz="457200" rtl="0" eaLnBrk="1" fontAlgn="base" latinLnBrk="0" hangingPunct="1">
              <a:lnSpc>
                <a:spcPct val="90000"/>
              </a:lnSpc>
              <a:spcBef>
                <a:spcPts val="600"/>
              </a:spcBef>
              <a:spcAft>
                <a:spcPts val="0"/>
              </a:spcAft>
              <a:buClr>
                <a:prstClr val="white"/>
              </a:buClr>
              <a:buSzTx/>
              <a:buFontTx/>
              <a:buNone/>
              <a:tabLst/>
              <a:defRPr/>
            </a:pPr>
            <a:r>
              <a:rPr kumimoji="0" lang="en-US" sz="2000" b="0" i="0" u="none" strike="noStrike" kern="1200" cap="none" spc="0" normalizeH="0" baseline="0" noProof="0" dirty="0">
                <a:ln>
                  <a:noFill/>
                </a:ln>
                <a:solidFill>
                  <a:prstClr val="black"/>
                </a:solidFill>
                <a:effectLst/>
                <a:uLnTx/>
                <a:uFillTx/>
                <a:latin typeface="Calibri"/>
                <a:ea typeface="ＭＳ Ｐゴシック" charset="-128"/>
                <a:cs typeface="+mn-cs"/>
              </a:rPr>
              <a:t>Faster</a:t>
            </a:r>
          </a:p>
          <a:p>
            <a:pPr marL="0" marR="0" lvl="0" indent="0" algn="l" defTabSz="457200" rtl="0" eaLnBrk="1" fontAlgn="base" latinLnBrk="0" hangingPunct="1">
              <a:lnSpc>
                <a:spcPct val="90000"/>
              </a:lnSpc>
              <a:spcBef>
                <a:spcPts val="600"/>
              </a:spcBef>
              <a:spcAft>
                <a:spcPts val="0"/>
              </a:spcAft>
              <a:buClr>
                <a:prstClr val="white"/>
              </a:buClr>
              <a:buSzTx/>
              <a:buFontTx/>
              <a:buNone/>
              <a:tabLst/>
              <a:defRPr/>
            </a:pPr>
            <a:r>
              <a:rPr kumimoji="0" lang="en-US" sz="2000" b="0" i="0" u="none" strike="noStrike" kern="1200" cap="none" spc="0" normalizeH="0" baseline="0" noProof="0" dirty="0">
                <a:ln>
                  <a:noFill/>
                </a:ln>
                <a:solidFill>
                  <a:prstClr val="black"/>
                </a:solidFill>
                <a:effectLst/>
                <a:uLnTx/>
                <a:uFillTx/>
                <a:latin typeface="Calibri"/>
                <a:ea typeface="ＭＳ Ｐゴシック" charset="-128"/>
                <a:cs typeface="+mn-cs"/>
              </a:rPr>
              <a:t>More expensive</a:t>
            </a:r>
          </a:p>
          <a:p>
            <a:pPr marL="0" marR="0" lvl="0" indent="0" algn="l" defTabSz="457200" rtl="0" eaLnBrk="1" fontAlgn="base" latinLnBrk="0" hangingPunct="1">
              <a:lnSpc>
                <a:spcPct val="90000"/>
              </a:lnSpc>
              <a:spcBef>
                <a:spcPts val="600"/>
              </a:spcBef>
              <a:spcAft>
                <a:spcPts val="0"/>
              </a:spcAft>
              <a:buClr>
                <a:prstClr val="white"/>
              </a:buClr>
              <a:buSzTx/>
              <a:buFontTx/>
              <a:buNone/>
              <a:tabLst/>
              <a:defRPr/>
            </a:pPr>
            <a:r>
              <a:rPr kumimoji="0" lang="en-US" sz="2000" b="0" i="0" u="none" strike="noStrike" kern="1200" cap="none" spc="0" normalizeH="0" baseline="0" noProof="0" dirty="0">
                <a:ln>
                  <a:noFill/>
                </a:ln>
                <a:solidFill>
                  <a:prstClr val="black"/>
                </a:solidFill>
                <a:effectLst/>
                <a:uLnTx/>
                <a:uFillTx/>
                <a:latin typeface="Calibri"/>
                <a:ea typeface="ＭＳ Ｐゴシック" charset="-128"/>
                <a:cs typeface="+mn-cs"/>
              </a:rPr>
              <a:t>Limited</a:t>
            </a:r>
          </a:p>
        </p:txBody>
      </p:sp>
      <p:sp>
        <p:nvSpPr>
          <p:cNvPr id="7" name="Rectangle 7">
            <a:extLst>
              <a:ext uri="{FF2B5EF4-FFF2-40B4-BE49-F238E27FC236}">
                <a16:creationId xmlns:a16="http://schemas.microsoft.com/office/drawing/2014/main" id="{EE3C6B98-4A7E-1D48-8BDB-A67DBC5A8B04}"/>
              </a:ext>
            </a:extLst>
          </p:cNvPr>
          <p:cNvSpPr>
            <a:spLocks noChangeArrowheads="1"/>
          </p:cNvSpPr>
          <p:nvPr/>
        </p:nvSpPr>
        <p:spPr bwMode="auto">
          <a:xfrm>
            <a:off x="228600" y="0"/>
            <a:ext cx="7239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altLang="en-US" sz="2400" b="0" i="0" u="none" strike="noStrike" kern="1200" cap="none" spc="0" normalizeH="0" baseline="0" noProof="0" dirty="0">
                <a:ln>
                  <a:noFill/>
                </a:ln>
                <a:solidFill>
                  <a:prstClr val="white"/>
                </a:solidFill>
                <a:effectLst/>
                <a:uLnTx/>
                <a:uFillTx/>
                <a:latin typeface="Calibri" charset="0"/>
                <a:ea typeface="ＭＳ Ｐゴシック" charset="-128"/>
                <a:cs typeface="+mn-cs"/>
              </a:rPr>
              <a:t>Memory Hierarchy</a:t>
            </a:r>
          </a:p>
        </p:txBody>
      </p:sp>
      <p:sp>
        <p:nvSpPr>
          <p:cNvPr id="2" name="Text Box 7">
            <a:extLst>
              <a:ext uri="{FF2B5EF4-FFF2-40B4-BE49-F238E27FC236}">
                <a16:creationId xmlns:a16="http://schemas.microsoft.com/office/drawing/2014/main" id="{8E18BBC7-851F-50FC-F63E-DE99A6884641}"/>
              </a:ext>
            </a:extLst>
          </p:cNvPr>
          <p:cNvSpPr txBox="1">
            <a:spLocks noChangeArrowheads="1"/>
          </p:cNvSpPr>
          <p:nvPr/>
        </p:nvSpPr>
        <p:spPr bwMode="auto">
          <a:xfrm>
            <a:off x="5762831" y="4414450"/>
            <a:ext cx="3228769" cy="27699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From: 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p:txBody>
      </p:sp>
    </p:spTree>
    <p:extLst>
      <p:ext uri="{BB962C8B-B14F-4D97-AF65-F5344CB8AC3E}">
        <p14:creationId xmlns:p14="http://schemas.microsoft.com/office/powerpoint/2010/main" val="21056595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ChangeArrowheads="1"/>
          </p:cNvSpPr>
          <p:nvPr/>
        </p:nvSpPr>
        <p:spPr bwMode="auto">
          <a:xfrm>
            <a:off x="228600" y="0"/>
            <a:ext cx="84582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altLang="en-US" sz="2400" b="0" i="0" u="none" strike="noStrike" kern="1200" cap="none" spc="0" normalizeH="0" baseline="0" noProof="0" dirty="0">
                <a:ln>
                  <a:noFill/>
                </a:ln>
                <a:solidFill>
                  <a:prstClr val="white"/>
                </a:solidFill>
                <a:effectLst/>
                <a:uLnTx/>
                <a:uFillTx/>
                <a:latin typeface="Calibri" charset="0"/>
                <a:ea typeface="ＭＳ Ｐゴシック" charset="-128"/>
                <a:cs typeface="+mn-cs"/>
              </a:rPr>
              <a:t>Memory Hierarchy (Very Old Numbers – Still Directionally Valid)</a:t>
            </a:r>
          </a:p>
        </p:txBody>
      </p:sp>
      <p:pic>
        <p:nvPicPr>
          <p:cNvPr id="7" name="Picture 6"/>
          <p:cNvPicPr>
            <a:picLocks noChangeAspect="1"/>
          </p:cNvPicPr>
          <p:nvPr/>
        </p:nvPicPr>
        <p:blipFill>
          <a:blip r:embed="rId2"/>
          <a:stretch>
            <a:fillRect/>
          </a:stretch>
        </p:blipFill>
        <p:spPr>
          <a:xfrm>
            <a:off x="146838" y="689588"/>
            <a:ext cx="5394923" cy="3919956"/>
          </a:xfrm>
          <a:prstGeom prst="rect">
            <a:avLst/>
          </a:prstGeom>
        </p:spPr>
      </p:pic>
      <p:sp>
        <p:nvSpPr>
          <p:cNvPr id="9" name="TextBox 8"/>
          <p:cNvSpPr txBox="1"/>
          <p:nvPr/>
        </p:nvSpPr>
        <p:spPr>
          <a:xfrm>
            <a:off x="5084561" y="590550"/>
            <a:ext cx="914400" cy="914400"/>
          </a:xfrm>
          <a:prstGeom prst="rect">
            <a:avLst/>
          </a:prstGeom>
          <a:noFill/>
        </p:spPr>
        <p:txBody>
          <a:bodyPr wrap="none" rtlCol="0">
            <a:noAutofit/>
          </a:bodyPr>
          <a:lstStyle/>
          <a:p>
            <a:pPr marL="285750" marR="0" lvl="0" indent="-285750" algn="l" defTabSz="457200" rtl="0" eaLnBrk="1" fontAlgn="base" latinLnBrk="0" hangingPunct="1">
              <a:lnSpc>
                <a:spcPct val="90000"/>
              </a:lnSpc>
              <a:spcBef>
                <a:spcPts val="600"/>
              </a:spcBef>
              <a:spcAft>
                <a:spcPts val="0"/>
              </a:spcAft>
              <a:buClr>
                <a:srgbClr val="1A2C64"/>
              </a:buClr>
              <a:buSzTx/>
              <a:buFont typeface="Arial" charset="0"/>
              <a:buChar char="•"/>
              <a:tabLst/>
              <a:defRPr/>
            </a:pPr>
            <a:r>
              <a:rPr kumimoji="0" lang="en-US" sz="1800" b="0" i="0" u="none" strike="noStrike" kern="1200" cap="none" spc="0" normalizeH="0" baseline="0" noProof="0" dirty="0">
                <a:ln>
                  <a:noFill/>
                </a:ln>
                <a:solidFill>
                  <a:prstClr val="black"/>
                </a:solidFill>
                <a:effectLst/>
                <a:uLnTx/>
                <a:uFillTx/>
                <a:latin typeface="Calibri"/>
                <a:ea typeface="ＭＳ Ｐゴシック" charset="-128"/>
                <a:cs typeface="+mn-cs"/>
              </a:rPr>
              <a:t>These numbers are ancient.</a:t>
            </a:r>
          </a:p>
          <a:p>
            <a:pPr marL="285750" marR="0" lvl="0" indent="-285750" algn="l" defTabSz="457200" rtl="0" eaLnBrk="1" fontAlgn="base" latinLnBrk="0" hangingPunct="1">
              <a:lnSpc>
                <a:spcPct val="90000"/>
              </a:lnSpc>
              <a:spcBef>
                <a:spcPts val="600"/>
              </a:spcBef>
              <a:spcAft>
                <a:spcPts val="0"/>
              </a:spcAft>
              <a:buClr>
                <a:srgbClr val="1A2C64"/>
              </a:buClr>
              <a:buSzTx/>
              <a:buFont typeface="Arial" charset="0"/>
              <a:buChar char="•"/>
              <a:tabLst/>
              <a:defRPr/>
            </a:pPr>
            <a:r>
              <a:rPr kumimoji="0" lang="en-US" sz="1800" b="0" i="0" u="none" strike="noStrike" kern="1200" cap="none" spc="0" normalizeH="0" baseline="0" noProof="0" dirty="0">
                <a:ln>
                  <a:noFill/>
                </a:ln>
                <a:solidFill>
                  <a:prstClr val="black"/>
                </a:solidFill>
                <a:effectLst/>
                <a:uLnTx/>
                <a:uFillTx/>
                <a:latin typeface="Calibri"/>
                <a:ea typeface="ＭＳ Ｐゴシック" charset="-128"/>
                <a:cs typeface="+mn-cs"/>
              </a:rPr>
              <a:t>Looking for more modern numbers.</a:t>
            </a:r>
          </a:p>
          <a:p>
            <a:pPr marL="285750" marR="0" lvl="0" indent="-285750" algn="l" defTabSz="457200" rtl="0" eaLnBrk="1" fontAlgn="base" latinLnBrk="0" hangingPunct="1">
              <a:lnSpc>
                <a:spcPct val="90000"/>
              </a:lnSpc>
              <a:spcBef>
                <a:spcPts val="600"/>
              </a:spcBef>
              <a:spcAft>
                <a:spcPts val="0"/>
              </a:spcAft>
              <a:buClr>
                <a:srgbClr val="1A2C64"/>
              </a:buClr>
              <a:buSzTx/>
              <a:buFont typeface="Arial" charset="0"/>
              <a:buChar char="•"/>
              <a:tabLst/>
              <a:defRPr/>
            </a:pPr>
            <a:r>
              <a:rPr kumimoji="0" lang="en-US" sz="1800" b="0" i="0" u="none" strike="noStrike" kern="1200" cap="none" spc="0" normalizeH="0" baseline="0" noProof="0" dirty="0">
                <a:ln>
                  <a:noFill/>
                </a:ln>
                <a:solidFill>
                  <a:prstClr val="black"/>
                </a:solidFill>
                <a:effectLst/>
                <a:uLnTx/>
                <a:uFillTx/>
                <a:latin typeface="Calibri"/>
                <a:ea typeface="ＭＳ Ｐゴシック" charset="-128"/>
                <a:cs typeface="+mn-cs"/>
              </a:rPr>
              <a:t>But, does give an idea of</a:t>
            </a:r>
          </a:p>
          <a:p>
            <a:pPr marL="742950" marR="0" lvl="1" indent="-285750" algn="l" defTabSz="457200" rtl="0" eaLnBrk="1" fontAlgn="base" latinLnBrk="0" hangingPunct="1">
              <a:lnSpc>
                <a:spcPct val="90000"/>
              </a:lnSpc>
              <a:spcBef>
                <a:spcPts val="600"/>
              </a:spcBef>
              <a:spcAft>
                <a:spcPts val="0"/>
              </a:spcAft>
              <a:buClr>
                <a:srgbClr val="1A2C64"/>
              </a:buClr>
              <a:buSzTx/>
              <a:buFont typeface="Arial" charset="0"/>
              <a:buChar char="•"/>
              <a:tabLst/>
              <a:defRPr/>
            </a:pPr>
            <a:r>
              <a:rPr kumimoji="0" lang="en-US" sz="1800" b="0" i="0" u="none" strike="noStrike" kern="1200" cap="none" spc="0" normalizeH="0" baseline="0" noProof="0" dirty="0">
                <a:ln>
                  <a:noFill/>
                </a:ln>
                <a:solidFill>
                  <a:prstClr val="black"/>
                </a:solidFill>
                <a:effectLst/>
                <a:uLnTx/>
                <a:uFillTx/>
                <a:latin typeface="Calibri"/>
                <a:ea typeface="ＭＳ Ｐゴシック" charset="-128"/>
                <a:cs typeface="+mn-cs"/>
              </a:rPr>
              <a:t>Price</a:t>
            </a:r>
          </a:p>
          <a:p>
            <a:pPr marL="742950" marR="0" lvl="1" indent="-285750" algn="l" defTabSz="457200" rtl="0" eaLnBrk="1" fontAlgn="base" latinLnBrk="0" hangingPunct="1">
              <a:lnSpc>
                <a:spcPct val="90000"/>
              </a:lnSpc>
              <a:spcBef>
                <a:spcPts val="600"/>
              </a:spcBef>
              <a:spcAft>
                <a:spcPts val="0"/>
              </a:spcAft>
              <a:buClr>
                <a:srgbClr val="1A2C64"/>
              </a:buClr>
              <a:buSzTx/>
              <a:buFont typeface="Arial" charset="0"/>
              <a:buChar char="•"/>
              <a:tabLst/>
              <a:defRPr/>
            </a:pPr>
            <a:r>
              <a:rPr kumimoji="0" lang="en-US" sz="1800" b="0" i="0" u="none" strike="noStrike" kern="1200" cap="none" spc="0" normalizeH="0" baseline="0" noProof="0" dirty="0">
                <a:ln>
                  <a:noFill/>
                </a:ln>
                <a:solidFill>
                  <a:prstClr val="black"/>
                </a:solidFill>
                <a:effectLst/>
                <a:uLnTx/>
                <a:uFillTx/>
                <a:latin typeface="Calibri"/>
                <a:ea typeface="ＭＳ Ｐゴシック" charset="-128"/>
                <a:cs typeface="+mn-cs"/>
              </a:rPr>
              <a:t>Performance</a:t>
            </a:r>
          </a:p>
          <a:p>
            <a:pPr marL="285750" marR="0" lvl="0" indent="-285750" algn="l" defTabSz="457200" rtl="0" eaLnBrk="1" fontAlgn="base" latinLnBrk="0" hangingPunct="1">
              <a:lnSpc>
                <a:spcPct val="90000"/>
              </a:lnSpc>
              <a:spcBef>
                <a:spcPts val="600"/>
              </a:spcBef>
              <a:spcAft>
                <a:spcPts val="0"/>
              </a:spcAft>
              <a:buClr>
                <a:srgbClr val="1A2C64"/>
              </a:buClr>
              <a:buSzTx/>
              <a:buFont typeface="Arial" charset="0"/>
              <a:buChar char="•"/>
              <a:tabLst/>
              <a:defRPr/>
            </a:pPr>
            <a:r>
              <a:rPr kumimoji="0" lang="en-US" sz="1800" b="0" i="0" u="none" strike="noStrike" kern="1200" cap="none" spc="0" normalizeH="0" baseline="0" noProof="0" dirty="0">
                <a:ln>
                  <a:noFill/>
                </a:ln>
                <a:solidFill>
                  <a:prstClr val="black"/>
                </a:solidFill>
                <a:effectLst/>
                <a:uLnTx/>
                <a:uFillTx/>
                <a:latin typeface="Calibri"/>
                <a:ea typeface="ＭＳ Ｐゴシック" charset="-128"/>
                <a:cs typeface="+mn-cs"/>
              </a:rPr>
              <a:t>The general observation is that</a:t>
            </a:r>
          </a:p>
          <a:p>
            <a:pPr marL="800100" marR="0" lvl="1" indent="-342900" algn="l" defTabSz="457200" rtl="0" eaLnBrk="1" fontAlgn="base" latinLnBrk="0" hangingPunct="1">
              <a:lnSpc>
                <a:spcPct val="90000"/>
              </a:lnSpc>
              <a:spcBef>
                <a:spcPts val="600"/>
              </a:spcBef>
              <a:spcAft>
                <a:spcPts val="0"/>
              </a:spcAft>
              <a:buClr>
                <a:srgbClr val="1A2C64"/>
              </a:buClr>
              <a:buSzTx/>
              <a:buFont typeface="Arial" charset="0"/>
              <a:buChar char="•"/>
              <a:tabLst/>
              <a:defRPr/>
            </a:pPr>
            <a:r>
              <a:rPr kumimoji="0" lang="en-US" sz="1800" b="0" i="0" u="none" strike="noStrike" kern="1200" cap="none" spc="0" normalizeH="0" baseline="0" noProof="0" dirty="0">
                <a:ln>
                  <a:noFill/>
                </a:ln>
                <a:solidFill>
                  <a:prstClr val="black"/>
                </a:solidFill>
                <a:effectLst/>
                <a:uLnTx/>
                <a:uFillTx/>
                <a:latin typeface="Calibri"/>
                <a:ea typeface="ＭＳ Ｐゴシック" charset="-128"/>
                <a:cs typeface="+mn-cs"/>
              </a:rPr>
              <a:t>Performance goes up 10X/level.</a:t>
            </a:r>
          </a:p>
          <a:p>
            <a:pPr marL="800100" marR="0" lvl="1" indent="-342900" algn="l" defTabSz="457200" rtl="0" eaLnBrk="1" fontAlgn="base" latinLnBrk="0" hangingPunct="1">
              <a:lnSpc>
                <a:spcPct val="90000"/>
              </a:lnSpc>
              <a:spcBef>
                <a:spcPts val="600"/>
              </a:spcBef>
              <a:spcAft>
                <a:spcPts val="0"/>
              </a:spcAft>
              <a:buClr>
                <a:srgbClr val="1A2C64"/>
              </a:buClr>
              <a:buSzTx/>
              <a:buFont typeface="Arial" charset="0"/>
              <a:buChar char="•"/>
              <a:tabLst/>
              <a:defRPr/>
            </a:pPr>
            <a:r>
              <a:rPr kumimoji="0" lang="en-US" sz="1800" b="0" i="0" u="none" strike="noStrike" kern="1200" cap="none" spc="0" normalizeH="0" baseline="0" noProof="0" dirty="0">
                <a:ln>
                  <a:noFill/>
                </a:ln>
                <a:solidFill>
                  <a:prstClr val="black"/>
                </a:solidFill>
                <a:effectLst/>
                <a:uLnTx/>
                <a:uFillTx/>
                <a:latin typeface="Calibri"/>
                <a:ea typeface="ＭＳ Ｐゴシック" charset="-128"/>
                <a:cs typeface="+mn-cs"/>
              </a:rPr>
              <a:t>Price goes up 10x per level.</a:t>
            </a:r>
          </a:p>
          <a:p>
            <a:pPr marL="285750" marR="0" lvl="0" indent="-285750" algn="l" defTabSz="457200" rtl="0" eaLnBrk="1" fontAlgn="base" latinLnBrk="0" hangingPunct="1">
              <a:lnSpc>
                <a:spcPct val="90000"/>
              </a:lnSpc>
              <a:spcBef>
                <a:spcPts val="600"/>
              </a:spcBef>
              <a:spcAft>
                <a:spcPts val="0"/>
              </a:spcAft>
              <a:buClr>
                <a:srgbClr val="1A2C64"/>
              </a:buClr>
              <a:buSzTx/>
              <a:buFont typeface="Arial" charset="0"/>
              <a:buChar char="•"/>
              <a:tabLst/>
              <a:defRPr/>
            </a:pPr>
            <a:r>
              <a:rPr kumimoji="0" lang="en-US" sz="1800" b="0" i="0" u="none" strike="noStrike" kern="1200" cap="none" spc="0" normalizeH="0" baseline="0" noProof="0" dirty="0">
                <a:ln>
                  <a:noFill/>
                </a:ln>
                <a:solidFill>
                  <a:prstClr val="black"/>
                </a:solidFill>
                <a:effectLst/>
                <a:uLnTx/>
                <a:uFillTx/>
                <a:latin typeface="Calibri"/>
                <a:ea typeface="ＭＳ Ｐゴシック" charset="-128"/>
                <a:cs typeface="+mn-cs"/>
              </a:rPr>
              <a:t>Note: One major change is improved</a:t>
            </a:r>
            <a:br>
              <a:rPr kumimoji="0" lang="en-US" sz="1800" b="0" i="0" u="none" strike="noStrike" kern="1200" cap="none" spc="0" normalizeH="0" baseline="0" noProof="0" dirty="0">
                <a:ln>
                  <a:noFill/>
                </a:ln>
                <a:solidFill>
                  <a:prstClr val="black"/>
                </a:solidFill>
                <a:effectLst/>
                <a:uLnTx/>
                <a:uFillTx/>
                <a:latin typeface="Calibri"/>
                <a:ea typeface="ＭＳ Ｐゴシック" charset="-128"/>
                <a:cs typeface="+mn-cs"/>
              </a:rPr>
            </a:br>
            <a:r>
              <a:rPr kumimoji="0" lang="en-US" sz="1800" b="0" i="0" u="none" strike="noStrike" kern="1200" cap="none" spc="0" normalizeH="0" baseline="0" noProof="0" dirty="0">
                <a:ln>
                  <a:noFill/>
                </a:ln>
                <a:solidFill>
                  <a:prstClr val="black"/>
                </a:solidFill>
                <a:effectLst/>
                <a:uLnTx/>
                <a:uFillTx/>
                <a:latin typeface="Calibri"/>
                <a:ea typeface="ＭＳ Ｐゴシック" charset="-128"/>
                <a:cs typeface="+mn-cs"/>
              </a:rPr>
              <a:t>price performance of SDD relative</a:t>
            </a:r>
            <a:br>
              <a:rPr kumimoji="0" lang="en-US" sz="1800" b="0" i="0" u="none" strike="noStrike" kern="1200" cap="none" spc="0" normalizeH="0" baseline="0" noProof="0" dirty="0">
                <a:ln>
                  <a:noFill/>
                </a:ln>
                <a:solidFill>
                  <a:prstClr val="black"/>
                </a:solidFill>
                <a:effectLst/>
                <a:uLnTx/>
                <a:uFillTx/>
                <a:latin typeface="Calibri"/>
                <a:ea typeface="ＭＳ Ｐゴシック" charset="-128"/>
                <a:cs typeface="+mn-cs"/>
              </a:rPr>
            </a:br>
            <a:r>
              <a:rPr kumimoji="0" lang="en-US" sz="1800" b="0" i="0" u="none" strike="noStrike" kern="1200" cap="none" spc="0" normalizeH="0" baseline="0" noProof="0" dirty="0">
                <a:ln>
                  <a:noFill/>
                </a:ln>
                <a:solidFill>
                  <a:prstClr val="black"/>
                </a:solidFill>
                <a:effectLst/>
                <a:uLnTx/>
                <a:uFillTx/>
                <a:latin typeface="Calibri"/>
                <a:ea typeface="ＭＳ Ｐゴシック" charset="-128"/>
                <a:cs typeface="+mn-cs"/>
              </a:rPr>
              <a:t>to HDD for large data.</a:t>
            </a:r>
          </a:p>
        </p:txBody>
      </p:sp>
    </p:spTree>
    <p:extLst>
      <p:ext uri="{BB962C8B-B14F-4D97-AF65-F5344CB8AC3E}">
        <p14:creationId xmlns:p14="http://schemas.microsoft.com/office/powerpoint/2010/main" val="34455219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Rectangle 3">
            <a:extLst>
              <a:ext uri="{FF2B5EF4-FFF2-40B4-BE49-F238E27FC236}">
                <a16:creationId xmlns:a16="http://schemas.microsoft.com/office/drawing/2014/main" id="{43B951A4-0246-42A0-8F9C-5A317F4DED48}"/>
              </a:ext>
            </a:extLst>
          </p:cNvPr>
          <p:cNvSpPr>
            <a:spLocks noGrp="1" noChangeArrowheads="1"/>
          </p:cNvSpPr>
          <p:nvPr>
            <p:ph idx="1"/>
          </p:nvPr>
        </p:nvSpPr>
        <p:spPr/>
        <p:txBody>
          <a:bodyPr/>
          <a:lstStyle/>
          <a:p>
            <a:pPr>
              <a:spcAft>
                <a:spcPts val="0"/>
              </a:spcAft>
            </a:pPr>
            <a:r>
              <a:rPr lang="en-US" altLang="en-US" b="1" dirty="0">
                <a:solidFill>
                  <a:srgbClr val="002060"/>
                </a:solidFill>
              </a:rPr>
              <a:t>primary storage</a:t>
            </a:r>
            <a:r>
              <a:rPr lang="en-US" altLang="en-US" b="1" dirty="0"/>
              <a:t>: </a:t>
            </a:r>
            <a:r>
              <a:rPr lang="en-US" altLang="en-US" dirty="0"/>
              <a:t>Fastest media but volatile (cache, main memory).</a:t>
            </a:r>
          </a:p>
          <a:p>
            <a:pPr>
              <a:spcAft>
                <a:spcPts val="0"/>
              </a:spcAft>
            </a:pPr>
            <a:r>
              <a:rPr lang="en-US" altLang="en-US" b="1" dirty="0">
                <a:solidFill>
                  <a:srgbClr val="002060"/>
                </a:solidFill>
              </a:rPr>
              <a:t>secondary storage</a:t>
            </a:r>
            <a:r>
              <a:rPr lang="en-US" altLang="en-US" b="1" dirty="0"/>
              <a:t>:</a:t>
            </a:r>
            <a:r>
              <a:rPr lang="en-US" altLang="en-US" dirty="0"/>
              <a:t> next level in hierarchy, non-volatile, moderately fast access time</a:t>
            </a:r>
          </a:p>
          <a:p>
            <a:pPr lvl="1">
              <a:spcAft>
                <a:spcPts val="0"/>
              </a:spcAft>
            </a:pPr>
            <a:r>
              <a:rPr lang="en-US" altLang="en-US" dirty="0"/>
              <a:t>Also called </a:t>
            </a:r>
            <a:r>
              <a:rPr lang="en-US" altLang="en-US" b="1" dirty="0">
                <a:solidFill>
                  <a:srgbClr val="002060"/>
                </a:solidFill>
              </a:rPr>
              <a:t>on-line storage </a:t>
            </a:r>
            <a:endParaRPr lang="en-US" altLang="en-US" dirty="0">
              <a:solidFill>
                <a:srgbClr val="002060"/>
              </a:solidFill>
            </a:endParaRPr>
          </a:p>
          <a:p>
            <a:pPr lvl="1">
              <a:spcAft>
                <a:spcPts val="0"/>
              </a:spcAft>
            </a:pPr>
            <a:r>
              <a:rPr lang="en-US" altLang="en-US"/>
              <a:t>E.g., </a:t>
            </a:r>
            <a:r>
              <a:rPr lang="en-US" altLang="en-US" dirty="0"/>
              <a:t>flash memory, magnetic disks</a:t>
            </a:r>
          </a:p>
          <a:p>
            <a:pPr>
              <a:spcAft>
                <a:spcPts val="0"/>
              </a:spcAft>
            </a:pPr>
            <a:r>
              <a:rPr lang="en-US" altLang="en-US" b="1" dirty="0">
                <a:solidFill>
                  <a:srgbClr val="002060"/>
                </a:solidFill>
              </a:rPr>
              <a:t>tertiary storage</a:t>
            </a:r>
            <a:r>
              <a:rPr lang="en-US" altLang="en-US" b="1" dirty="0"/>
              <a:t>:</a:t>
            </a:r>
            <a:r>
              <a:rPr lang="en-US" altLang="en-US" dirty="0"/>
              <a:t> lowest level in hierarchy, non-volatile, slow access time</a:t>
            </a:r>
          </a:p>
          <a:p>
            <a:pPr lvl="1">
              <a:spcAft>
                <a:spcPts val="0"/>
              </a:spcAft>
            </a:pPr>
            <a:r>
              <a:rPr lang="en-US" altLang="en-US" dirty="0"/>
              <a:t>also called </a:t>
            </a:r>
            <a:r>
              <a:rPr lang="en-US" altLang="en-US" b="1" dirty="0">
                <a:solidFill>
                  <a:srgbClr val="002060"/>
                </a:solidFill>
              </a:rPr>
              <a:t>off-line storage </a:t>
            </a:r>
            <a:r>
              <a:rPr lang="en-US" altLang="en-US" dirty="0">
                <a:solidFill>
                  <a:schemeClr val="tx1">
                    <a:lumMod val="95000"/>
                    <a:lumOff val="5000"/>
                  </a:schemeClr>
                </a:solidFill>
              </a:rPr>
              <a:t>and used for</a:t>
            </a:r>
            <a:r>
              <a:rPr lang="en-US" altLang="en-US" b="1" dirty="0">
                <a:solidFill>
                  <a:srgbClr val="002060"/>
                </a:solidFill>
              </a:rPr>
              <a:t> archival storage</a:t>
            </a:r>
            <a:r>
              <a:rPr lang="en-US" altLang="en-US" dirty="0">
                <a:solidFill>
                  <a:srgbClr val="002060"/>
                </a:solidFill>
              </a:rPr>
              <a:t> </a:t>
            </a:r>
          </a:p>
          <a:p>
            <a:pPr lvl="1">
              <a:spcAft>
                <a:spcPts val="0"/>
              </a:spcAft>
            </a:pPr>
            <a:r>
              <a:rPr lang="en-US" altLang="en-US" dirty="0"/>
              <a:t>e.g., magnetic tape, optical storage</a:t>
            </a:r>
          </a:p>
          <a:p>
            <a:pPr lvl="1">
              <a:spcAft>
                <a:spcPts val="0"/>
              </a:spcAft>
            </a:pPr>
            <a:r>
              <a:rPr lang="en-US" altLang="en-US" dirty="0"/>
              <a:t>Magnetic tape</a:t>
            </a:r>
            <a:endParaRPr lang="en-US" altLang="en-US" b="1" dirty="0"/>
          </a:p>
          <a:p>
            <a:pPr lvl="2">
              <a:spcAft>
                <a:spcPts val="0"/>
              </a:spcAft>
            </a:pPr>
            <a:r>
              <a:rPr lang="en-US" altLang="en-US" b="1" dirty="0"/>
              <a:t> </a:t>
            </a:r>
            <a:r>
              <a:rPr lang="en-US" altLang="en-US" dirty="0"/>
              <a:t>Sequential access, 1 to 12 TB capacity</a:t>
            </a:r>
          </a:p>
          <a:p>
            <a:pPr lvl="2">
              <a:spcAft>
                <a:spcPts val="0"/>
              </a:spcAft>
            </a:pPr>
            <a:r>
              <a:rPr lang="en-US" altLang="en-US" dirty="0"/>
              <a:t>A few drives with many tapes</a:t>
            </a:r>
          </a:p>
          <a:p>
            <a:pPr lvl="2">
              <a:spcAft>
                <a:spcPts val="0"/>
              </a:spcAft>
            </a:pPr>
            <a:r>
              <a:rPr lang="en-US" altLang="en-US" dirty="0"/>
              <a:t>Juke boxes with petabytes (1000’s of TB) of storage</a:t>
            </a:r>
          </a:p>
        </p:txBody>
      </p:sp>
      <p:sp>
        <p:nvSpPr>
          <p:cNvPr id="178178" name="Rectangle 2">
            <a:extLst>
              <a:ext uri="{FF2B5EF4-FFF2-40B4-BE49-F238E27FC236}">
                <a16:creationId xmlns:a16="http://schemas.microsoft.com/office/drawing/2014/main" id="{E51765DA-32CD-4FAC-88C5-0C159F089B1B}"/>
              </a:ext>
            </a:extLst>
          </p:cNvPr>
          <p:cNvSpPr>
            <a:spLocks noGrp="1" noChangeArrowheads="1"/>
          </p:cNvSpPr>
          <p:nvPr>
            <p:ph type="title"/>
          </p:nvPr>
        </p:nvSpPr>
        <p:spPr/>
        <p:txBody>
          <a:bodyPr/>
          <a:lstStyle/>
          <a:p>
            <a:pPr>
              <a:defRPr/>
            </a:pPr>
            <a:r>
              <a:rPr lang="en-US" altLang="en-US" dirty="0">
                <a:effectLst>
                  <a:outerShdw blurRad="38100" dist="38100" dir="2700000" algn="tl">
                    <a:srgbClr val="C0C0C0"/>
                  </a:outerShdw>
                </a:effectLst>
              </a:rPr>
              <a:t>Storage Hierarchy (Cont.)</a:t>
            </a:r>
          </a:p>
        </p:txBody>
      </p:sp>
      <p:sp>
        <p:nvSpPr>
          <p:cNvPr id="2" name="Text Box 7">
            <a:extLst>
              <a:ext uri="{FF2B5EF4-FFF2-40B4-BE49-F238E27FC236}">
                <a16:creationId xmlns:a16="http://schemas.microsoft.com/office/drawing/2014/main" id="{D5CE7F4B-76C5-0F3D-763E-F76785286E56}"/>
              </a:ext>
            </a:extLst>
          </p:cNvPr>
          <p:cNvSpPr txBox="1">
            <a:spLocks noChangeArrowheads="1"/>
          </p:cNvSpPr>
          <p:nvPr/>
        </p:nvSpPr>
        <p:spPr bwMode="auto">
          <a:xfrm>
            <a:off x="5762831" y="4414450"/>
            <a:ext cx="3228769" cy="27699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From: 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p:txBody>
      </p:sp>
    </p:spTree>
    <p:extLst>
      <p:ext uri="{BB962C8B-B14F-4D97-AF65-F5344CB8AC3E}">
        <p14:creationId xmlns:p14="http://schemas.microsoft.com/office/powerpoint/2010/main" val="31407652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Contents</a:t>
            </a:r>
            <a:endParaRPr lang="en-US" altLang="en-US" sz="1600" i="1" dirty="0">
              <a:solidFill>
                <a:schemeClr val="bg1"/>
              </a:solidFill>
            </a:endParaRPr>
          </a:p>
        </p:txBody>
      </p:sp>
      <p:sp>
        <p:nvSpPr>
          <p:cNvPr id="2" name="TextBox 9">
            <a:extLst>
              <a:ext uri="{FF2B5EF4-FFF2-40B4-BE49-F238E27FC236}">
                <a16:creationId xmlns:a16="http://schemas.microsoft.com/office/drawing/2014/main" id="{3F497862-8F29-41F6-2964-077EC35851CC}"/>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2</a:t>
            </a:fld>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COMS W4111_002_2023_1 -  Lecture 8: Module II, NoSQL, Document DBs		© Donald F. Ferguson, 2023</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0312118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533400" y="583970"/>
            <a:ext cx="5912304" cy="3921828"/>
          </a:xfrm>
          <a:prstGeom prst="rect">
            <a:avLst/>
          </a:prstGeom>
        </p:spPr>
      </p:pic>
      <p:sp>
        <p:nvSpPr>
          <p:cNvPr id="4" name="Curved Right Arrow 3"/>
          <p:cNvSpPr/>
          <p:nvPr/>
        </p:nvSpPr>
        <p:spPr>
          <a:xfrm>
            <a:off x="2819400" y="631123"/>
            <a:ext cx="1930400" cy="2446866"/>
          </a:xfrm>
          <a:prstGeom prst="curvedRightArrow">
            <a:avLst/>
          </a:prstGeom>
          <a:solidFill>
            <a:schemeClr val="accent1"/>
          </a:solidFill>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endParaRPr>
          </a:p>
        </p:txBody>
      </p:sp>
      <p:sp>
        <p:nvSpPr>
          <p:cNvPr id="6" name="Left-Right Arrow 5"/>
          <p:cNvSpPr/>
          <p:nvPr/>
        </p:nvSpPr>
        <p:spPr>
          <a:xfrm>
            <a:off x="3345619" y="1854556"/>
            <a:ext cx="1759781" cy="262466"/>
          </a:xfrm>
          <a:prstGeom prst="leftRightArrow">
            <a:avLst/>
          </a:prstGeom>
          <a:solidFill>
            <a:schemeClr val="accent1"/>
          </a:solidFill>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endParaRPr>
          </a:p>
        </p:txBody>
      </p:sp>
      <p:sp>
        <p:nvSpPr>
          <p:cNvPr id="7" name="Rectangle 6"/>
          <p:cNvSpPr>
            <a:spLocks noChangeArrowheads="1"/>
          </p:cNvSpPr>
          <p:nvPr/>
        </p:nvSpPr>
        <p:spPr bwMode="auto">
          <a:xfrm>
            <a:off x="228600" y="0"/>
            <a:ext cx="7239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altLang="en-US" sz="2400" b="0" i="0" u="none" strike="noStrike" kern="1200" cap="none" spc="0" normalizeH="0" baseline="0" noProof="0" dirty="0">
                <a:ln>
                  <a:noFill/>
                </a:ln>
                <a:solidFill>
                  <a:prstClr val="white"/>
                </a:solidFill>
                <a:effectLst/>
                <a:uLnTx/>
                <a:uFillTx/>
                <a:latin typeface="Calibri" charset="0"/>
                <a:ea typeface="ＭＳ Ｐゴシック" charset="-128"/>
                <a:cs typeface="+mn-cs"/>
              </a:rPr>
              <a:t>Hard Disk Drive</a:t>
            </a:r>
          </a:p>
        </p:txBody>
      </p:sp>
    </p:spTree>
    <p:extLst>
      <p:ext uri="{BB962C8B-B14F-4D97-AF65-F5344CB8AC3E}">
        <p14:creationId xmlns:p14="http://schemas.microsoft.com/office/powerpoint/2010/main" val="9916049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654" y="9026"/>
            <a:ext cx="6203496" cy="387798"/>
          </a:xfrm>
        </p:spPr>
        <p:txBody>
          <a:bodyPr/>
          <a:lstStyle/>
          <a:p>
            <a:pPr algn="l"/>
            <a:r>
              <a:rPr lang="en-US" dirty="0">
                <a:solidFill>
                  <a:schemeClr val="bg1"/>
                </a:solidFill>
              </a:rPr>
              <a:t>Disk Configuration</a:t>
            </a:r>
          </a:p>
        </p:txBody>
      </p:sp>
      <p:pic>
        <p:nvPicPr>
          <p:cNvPr id="3" name="Picture 2"/>
          <p:cNvPicPr>
            <a:picLocks noChangeAspect="1"/>
          </p:cNvPicPr>
          <p:nvPr/>
        </p:nvPicPr>
        <p:blipFill>
          <a:blip r:embed="rId2"/>
          <a:stretch>
            <a:fillRect/>
          </a:stretch>
        </p:blipFill>
        <p:spPr>
          <a:xfrm>
            <a:off x="129654" y="755452"/>
            <a:ext cx="5469072" cy="3842138"/>
          </a:xfrm>
          <a:prstGeom prst="rect">
            <a:avLst/>
          </a:prstGeom>
        </p:spPr>
      </p:pic>
      <p:pic>
        <p:nvPicPr>
          <p:cNvPr id="5" name="Picture 4"/>
          <p:cNvPicPr>
            <a:picLocks noChangeAspect="1"/>
          </p:cNvPicPr>
          <p:nvPr/>
        </p:nvPicPr>
        <p:blipFill>
          <a:blip r:embed="rId3"/>
          <a:stretch>
            <a:fillRect/>
          </a:stretch>
        </p:blipFill>
        <p:spPr>
          <a:xfrm>
            <a:off x="4541949" y="1647358"/>
            <a:ext cx="4156099" cy="2792673"/>
          </a:xfrm>
          <a:prstGeom prst="rect">
            <a:avLst/>
          </a:prstGeom>
        </p:spPr>
      </p:pic>
      <p:sp>
        <p:nvSpPr>
          <p:cNvPr id="6" name="Rectangle 5"/>
          <p:cNvSpPr/>
          <p:nvPr/>
        </p:nvSpPr>
        <p:spPr>
          <a:xfrm>
            <a:off x="4901513" y="4289813"/>
            <a:ext cx="3796535" cy="307777"/>
          </a:xfrm>
          <a:prstGeom prst="rect">
            <a:avLst/>
          </a:prstGeom>
        </p:spPr>
        <p:txBody>
          <a:bodyPr wrap="square">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111111"/>
                </a:solidFill>
                <a:effectLst/>
                <a:uLnTx/>
                <a:uFillTx/>
                <a:latin typeface="Amazon Ember" charset="0"/>
                <a:ea typeface="ＭＳ Ｐゴシック" charset="-128"/>
                <a:cs typeface="+mn-cs"/>
              </a:rPr>
              <a:t>Database Systems: The Complete Book (2nd Edition)</a:t>
            </a:r>
            <a:br>
              <a:rPr kumimoji="0" lang="en-US" sz="700" b="1" i="0" u="none" strike="noStrike" kern="1200" cap="none" spc="0" normalizeH="0" baseline="0" noProof="0" dirty="0">
                <a:ln>
                  <a:noFill/>
                </a:ln>
                <a:solidFill>
                  <a:srgbClr val="111111"/>
                </a:solidFill>
                <a:effectLst/>
                <a:uLnTx/>
                <a:uFillTx/>
                <a:latin typeface="Amazon Ember" charset="0"/>
                <a:ea typeface="ＭＳ Ｐゴシック" charset="-128"/>
                <a:cs typeface="+mn-cs"/>
              </a:rPr>
            </a:br>
            <a:r>
              <a:rPr kumimoji="0" lang="en-US" sz="700" b="0" i="0" u="none" strike="noStrike" kern="1200" cap="none" spc="0" normalizeH="0" baseline="0" noProof="0" dirty="0">
                <a:ln>
                  <a:noFill/>
                </a:ln>
                <a:solidFill>
                  <a:srgbClr val="111111"/>
                </a:solidFill>
                <a:effectLst/>
                <a:uLnTx/>
                <a:uFillTx/>
                <a:latin typeface="Amazon Ember" charset="0"/>
                <a:ea typeface="ＭＳ Ｐゴシック" charset="-128"/>
                <a:cs typeface="+mn-cs"/>
              </a:rPr>
              <a:t>by </a:t>
            </a:r>
            <a:r>
              <a:rPr kumimoji="0" lang="en-US" sz="700" b="0" i="0" u="none" strike="noStrike" kern="1200" cap="none" spc="0" normalizeH="0" baseline="0" noProof="0" dirty="0">
                <a:ln>
                  <a:noFill/>
                </a:ln>
                <a:solidFill>
                  <a:srgbClr val="0066C0"/>
                </a:solidFill>
                <a:effectLst/>
                <a:uLnTx/>
                <a:uFillTx/>
                <a:latin typeface="Amazon Ember" charset="0"/>
                <a:ea typeface="ＭＳ Ｐゴシック" charset="-128"/>
                <a:cs typeface="+mn-cs"/>
                <a:hlinkClick r:id="rId4"/>
              </a:rPr>
              <a:t>Hector Garcia-Molina</a:t>
            </a:r>
            <a:r>
              <a:rPr kumimoji="0" lang="en-US" sz="700" b="0" i="0" u="none" strike="noStrike" kern="1200" cap="none" spc="0" normalizeH="0" baseline="0" noProof="0" dirty="0">
                <a:ln>
                  <a:noFill/>
                </a:ln>
                <a:solidFill>
                  <a:srgbClr val="111111"/>
                </a:solidFill>
                <a:effectLst/>
                <a:uLnTx/>
                <a:uFillTx/>
                <a:latin typeface="Amazon Ember" charset="0"/>
                <a:ea typeface="ＭＳ Ｐゴシック" charset="-128"/>
                <a:cs typeface="+mn-cs"/>
              </a:rPr>
              <a:t> </a:t>
            </a:r>
            <a:r>
              <a:rPr kumimoji="0" lang="en-US" sz="700" b="0" i="0" u="none" strike="noStrike" kern="1200" cap="none" spc="0" normalizeH="0" baseline="0" noProof="0" dirty="0">
                <a:ln>
                  <a:noFill/>
                </a:ln>
                <a:solidFill>
                  <a:srgbClr val="555555"/>
                </a:solidFill>
                <a:effectLst/>
                <a:uLnTx/>
                <a:uFillTx/>
                <a:latin typeface="Amazon Ember" charset="0"/>
                <a:ea typeface="ＭＳ Ｐゴシック" charset="-128"/>
                <a:cs typeface="+mn-cs"/>
              </a:rPr>
              <a:t>(Author), </a:t>
            </a:r>
            <a:r>
              <a:rPr kumimoji="0" lang="en-US" sz="700" b="0" i="0" u="none" strike="noStrike" kern="1200" cap="none" spc="0" normalizeH="0" baseline="0" noProof="0" dirty="0">
                <a:ln>
                  <a:noFill/>
                </a:ln>
                <a:solidFill>
                  <a:srgbClr val="0066C0"/>
                </a:solidFill>
                <a:effectLst/>
                <a:uLnTx/>
                <a:uFillTx/>
                <a:latin typeface="Amazon Ember" charset="0"/>
                <a:ea typeface="ＭＳ Ｐゴシック" charset="-128"/>
                <a:cs typeface="+mn-cs"/>
                <a:hlinkClick r:id="rId5"/>
              </a:rPr>
              <a:t>Jeffrey D. Ullman</a:t>
            </a:r>
            <a:r>
              <a:rPr kumimoji="0" lang="en-US" sz="700" b="0" i="0" u="none" strike="noStrike" kern="1200" cap="none" spc="0" normalizeH="0" baseline="0" noProof="0" dirty="0">
                <a:ln>
                  <a:noFill/>
                </a:ln>
                <a:solidFill>
                  <a:srgbClr val="111111"/>
                </a:solidFill>
                <a:effectLst/>
                <a:uLnTx/>
                <a:uFillTx/>
                <a:latin typeface="Amazon Ember" charset="0"/>
                <a:ea typeface="ＭＳ Ｐゴシック" charset="-128"/>
                <a:cs typeface="+mn-cs"/>
              </a:rPr>
              <a:t> </a:t>
            </a:r>
            <a:r>
              <a:rPr kumimoji="0" lang="en-US" sz="700" b="0" i="0" u="none" strike="noStrike" kern="1200" cap="none" spc="0" normalizeH="0" baseline="0" noProof="0" dirty="0">
                <a:ln>
                  <a:noFill/>
                </a:ln>
                <a:solidFill>
                  <a:srgbClr val="555555"/>
                </a:solidFill>
                <a:effectLst/>
                <a:uLnTx/>
                <a:uFillTx/>
                <a:latin typeface="Amazon Ember" charset="0"/>
                <a:ea typeface="ＭＳ Ｐゴシック" charset="-128"/>
                <a:cs typeface="+mn-cs"/>
              </a:rPr>
              <a:t>(Author), </a:t>
            </a:r>
            <a:r>
              <a:rPr kumimoji="0" lang="en-US" sz="700" b="0" i="0" u="none" strike="noStrike" kern="1200" cap="none" spc="0" normalizeH="0" baseline="0" noProof="0" dirty="0">
                <a:ln>
                  <a:noFill/>
                </a:ln>
                <a:solidFill>
                  <a:srgbClr val="0066C0"/>
                </a:solidFill>
                <a:effectLst/>
                <a:uLnTx/>
                <a:uFillTx/>
                <a:latin typeface="Amazon Ember" charset="0"/>
                <a:ea typeface="ＭＳ Ｐゴシック" charset="-128"/>
                <a:cs typeface="+mn-cs"/>
                <a:hlinkClick r:id="rId6"/>
              </a:rPr>
              <a:t>Jennifer Widom</a:t>
            </a:r>
            <a:r>
              <a:rPr kumimoji="0" lang="en-US" sz="700" b="0" i="0" u="none" strike="noStrike" kern="1200" cap="none" spc="0" normalizeH="0" baseline="0" noProof="0" dirty="0">
                <a:ln>
                  <a:noFill/>
                </a:ln>
                <a:solidFill>
                  <a:srgbClr val="111111"/>
                </a:solidFill>
                <a:effectLst/>
                <a:uLnTx/>
                <a:uFillTx/>
                <a:latin typeface="Amazon Ember" charset="0"/>
                <a:ea typeface="ＭＳ Ｐゴシック" charset="-128"/>
                <a:cs typeface="+mn-cs"/>
              </a:rPr>
              <a:t> </a:t>
            </a:r>
            <a:r>
              <a:rPr kumimoji="0" lang="en-US" sz="700" b="0" i="0" u="none" strike="noStrike" kern="1200" cap="none" spc="0" normalizeH="0" baseline="0" noProof="0" dirty="0">
                <a:ln>
                  <a:noFill/>
                </a:ln>
                <a:solidFill>
                  <a:srgbClr val="555555"/>
                </a:solidFill>
                <a:effectLst/>
                <a:uLnTx/>
                <a:uFillTx/>
                <a:latin typeface="Amazon Ember" charset="0"/>
                <a:ea typeface="ＭＳ Ｐゴシック" charset="-128"/>
                <a:cs typeface="+mn-cs"/>
              </a:rPr>
              <a:t>(Author)</a:t>
            </a:r>
            <a:endParaRPr kumimoji="0" lang="en-US" sz="700" b="0" i="0" u="none" strike="noStrike" kern="1200" cap="none" spc="0" normalizeH="0" baseline="0" noProof="0" dirty="0">
              <a:ln>
                <a:noFill/>
              </a:ln>
              <a:solidFill>
                <a:srgbClr val="111111"/>
              </a:solidFill>
              <a:effectLst/>
              <a:uLnTx/>
              <a:uFillTx/>
              <a:latin typeface="Amazon Ember" charset="0"/>
              <a:ea typeface="ＭＳ Ｐゴシック" charset="-128"/>
              <a:cs typeface="+mn-cs"/>
            </a:endParaRPr>
          </a:p>
        </p:txBody>
      </p:sp>
      <p:sp>
        <p:nvSpPr>
          <p:cNvPr id="7" name="TextBox 6"/>
          <p:cNvSpPr txBox="1"/>
          <p:nvPr/>
        </p:nvSpPr>
        <p:spPr>
          <a:xfrm>
            <a:off x="4191000" y="482681"/>
            <a:ext cx="914400" cy="914400"/>
          </a:xfrm>
          <a:prstGeom prst="rect">
            <a:avLst/>
          </a:prstGeom>
          <a:noFill/>
        </p:spPr>
        <p:txBody>
          <a:bodyPr wrap="none" rtlCol="0">
            <a:noAutofit/>
          </a:bodyPr>
          <a:lstStyle/>
          <a:p>
            <a:pPr marL="0" marR="0" lvl="0" indent="0" algn="l" defTabSz="457200" rtl="0" eaLnBrk="1" fontAlgn="base" latinLnBrk="0" hangingPunct="1">
              <a:lnSpc>
                <a:spcPct val="90000"/>
              </a:lnSpc>
              <a:spcBef>
                <a:spcPts val="600"/>
              </a:spcBef>
              <a:spcAft>
                <a:spcPts val="0"/>
              </a:spcAft>
              <a:buClr>
                <a:prstClr val="white"/>
              </a:buClr>
              <a:buSzTx/>
              <a:buFontTx/>
              <a:buNone/>
              <a:tabLst/>
              <a:defRPr/>
            </a:pPr>
            <a:r>
              <a:rPr kumimoji="0" lang="en-US" sz="2000" b="0" i="0" u="none" strike="noStrike" kern="1200" cap="none" spc="0" normalizeH="0" baseline="0" noProof="0" dirty="0">
                <a:ln>
                  <a:noFill/>
                </a:ln>
                <a:solidFill>
                  <a:prstClr val="black"/>
                </a:solidFill>
                <a:effectLst/>
                <a:uLnTx/>
                <a:uFillTx/>
                <a:latin typeface="Calibri"/>
                <a:ea typeface="ＭＳ Ｐゴシック" charset="-128"/>
                <a:cs typeface="+mn-cs"/>
              </a:rPr>
              <a:t>Components of disk I/O delay</a:t>
            </a:r>
          </a:p>
          <a:p>
            <a:pPr marL="914400" marR="0" lvl="1" indent="-457200" algn="l" defTabSz="457200" rtl="0" eaLnBrk="1" fontAlgn="base" latinLnBrk="0" hangingPunct="1">
              <a:lnSpc>
                <a:spcPct val="90000"/>
              </a:lnSpc>
              <a:spcBef>
                <a:spcPts val="600"/>
              </a:spcBef>
              <a:spcAft>
                <a:spcPts val="0"/>
              </a:spcAft>
              <a:buClr>
                <a:prstClr val="white"/>
              </a:buClr>
              <a:buSzTx/>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Calibri"/>
                <a:ea typeface="ＭＳ Ｐゴシック" charset="-128"/>
                <a:cs typeface="+mn-cs"/>
              </a:rPr>
              <a:t>Seek: Move head to cylinder/track.</a:t>
            </a:r>
          </a:p>
          <a:p>
            <a:pPr marL="914400" marR="0" lvl="1" indent="-457200" algn="l" defTabSz="457200" rtl="0" eaLnBrk="1" fontAlgn="base" latinLnBrk="0" hangingPunct="1">
              <a:lnSpc>
                <a:spcPct val="90000"/>
              </a:lnSpc>
              <a:spcBef>
                <a:spcPts val="600"/>
              </a:spcBef>
              <a:spcAft>
                <a:spcPts val="0"/>
              </a:spcAft>
              <a:buClr>
                <a:prstClr val="white"/>
              </a:buClr>
              <a:buSzTx/>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Calibri"/>
                <a:ea typeface="ＭＳ Ｐゴシック" charset="-128"/>
                <a:cs typeface="+mn-cs"/>
              </a:rPr>
              <a:t>Rotation: Wait for sector to get under head.</a:t>
            </a:r>
          </a:p>
          <a:p>
            <a:pPr marL="914400" marR="0" lvl="1" indent="-457200" algn="l" defTabSz="457200" rtl="0" eaLnBrk="1" fontAlgn="base" latinLnBrk="0" hangingPunct="1">
              <a:lnSpc>
                <a:spcPct val="90000"/>
              </a:lnSpc>
              <a:spcBef>
                <a:spcPts val="600"/>
              </a:spcBef>
              <a:spcAft>
                <a:spcPts val="0"/>
              </a:spcAft>
              <a:buClr>
                <a:prstClr val="white"/>
              </a:buClr>
              <a:buSzTx/>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Calibri"/>
                <a:ea typeface="ＭＳ Ｐゴシック" charset="-128"/>
                <a:cs typeface="+mn-cs"/>
              </a:rPr>
              <a:t>Transfer: Move data from disk to memory. </a:t>
            </a:r>
          </a:p>
        </p:txBody>
      </p:sp>
    </p:spTree>
    <p:extLst>
      <p:ext uri="{BB962C8B-B14F-4D97-AF65-F5344CB8AC3E}">
        <p14:creationId xmlns:p14="http://schemas.microsoft.com/office/powerpoint/2010/main" val="1017028304"/>
      </p:ext>
    </p:extLst>
  </p:cSld>
  <p:clrMapOvr>
    <a:masterClrMapping/>
  </p:clrMapOvr>
  <p:transition spd="med">
    <p:wipe dir="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925551" y="583970"/>
            <a:ext cx="5334000" cy="3568700"/>
          </a:xfrm>
          <a:prstGeom prst="rect">
            <a:avLst/>
          </a:prstGeom>
        </p:spPr>
      </p:pic>
      <p:sp>
        <p:nvSpPr>
          <p:cNvPr id="3" name="Rectangle 2"/>
          <p:cNvSpPr/>
          <p:nvPr/>
        </p:nvSpPr>
        <p:spPr>
          <a:xfrm>
            <a:off x="2132155" y="583970"/>
            <a:ext cx="2460396" cy="3568700"/>
          </a:xfrm>
          <a:prstGeom prst="rect">
            <a:avLst/>
          </a:prstGeom>
          <a:noFill/>
          <a:ln w="57150">
            <a:solidFill>
              <a:srgbClr val="0070C0"/>
            </a:solidFill>
          </a:ln>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endParaRPr>
          </a:p>
        </p:txBody>
      </p:sp>
      <p:sp>
        <p:nvSpPr>
          <p:cNvPr id="4" name="Rectangle 3"/>
          <p:cNvSpPr/>
          <p:nvPr/>
        </p:nvSpPr>
        <p:spPr>
          <a:xfrm>
            <a:off x="4658145" y="583970"/>
            <a:ext cx="2460396" cy="3568700"/>
          </a:xfrm>
          <a:prstGeom prst="rect">
            <a:avLst/>
          </a:prstGeom>
          <a:noFill/>
          <a:ln w="57150">
            <a:solidFill>
              <a:srgbClr val="FF0000"/>
            </a:solidFill>
          </a:ln>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endParaRPr>
          </a:p>
        </p:txBody>
      </p:sp>
      <p:sp>
        <p:nvSpPr>
          <p:cNvPr id="5" name="TextBox 4"/>
          <p:cNvSpPr txBox="1"/>
          <p:nvPr/>
        </p:nvSpPr>
        <p:spPr>
          <a:xfrm>
            <a:off x="425904" y="631399"/>
            <a:ext cx="914400" cy="914400"/>
          </a:xfrm>
          <a:prstGeom prst="rect">
            <a:avLst/>
          </a:prstGeom>
          <a:noFill/>
        </p:spPr>
        <p:txBody>
          <a:bodyPr wrap="none" rtlCol="0">
            <a:noAutofit/>
          </a:bodyPr>
          <a:lstStyle/>
          <a:p>
            <a:pPr marL="0" marR="0" lvl="0" indent="0" algn="l" defTabSz="457200" rtl="0" eaLnBrk="1" fontAlgn="base" latinLnBrk="0" hangingPunct="1">
              <a:lnSpc>
                <a:spcPct val="90000"/>
              </a:lnSpc>
              <a:spcBef>
                <a:spcPts val="600"/>
              </a:spcBef>
              <a:spcAft>
                <a:spcPts val="0"/>
              </a:spcAft>
              <a:buClr>
                <a:prstClr val="white"/>
              </a:buClr>
              <a:buSzTx/>
              <a:buFontTx/>
              <a:buNone/>
              <a:tabLst/>
              <a:defRPr/>
            </a:pPr>
            <a:r>
              <a:rPr kumimoji="0" lang="en-US" sz="2000" b="1" i="0" u="none" strike="noStrike" kern="1200" cap="none" spc="0" normalizeH="0" baseline="0" noProof="0" dirty="0">
                <a:ln>
                  <a:noFill/>
                </a:ln>
                <a:solidFill>
                  <a:srgbClr val="0070C0"/>
                </a:solidFill>
                <a:effectLst/>
                <a:uLnTx/>
                <a:uFillTx/>
                <a:latin typeface="Calibri"/>
                <a:ea typeface="ＭＳ Ｐゴシック" charset="-128"/>
                <a:cs typeface="+mn-cs"/>
              </a:rPr>
              <a:t>Hard</a:t>
            </a:r>
          </a:p>
          <a:p>
            <a:pPr marL="0" marR="0" lvl="0" indent="0" algn="l" defTabSz="457200" rtl="0" eaLnBrk="1" fontAlgn="base" latinLnBrk="0" hangingPunct="1">
              <a:lnSpc>
                <a:spcPct val="90000"/>
              </a:lnSpc>
              <a:spcBef>
                <a:spcPts val="600"/>
              </a:spcBef>
              <a:spcAft>
                <a:spcPts val="0"/>
              </a:spcAft>
              <a:buClr>
                <a:prstClr val="white"/>
              </a:buClr>
              <a:buSzTx/>
              <a:buFontTx/>
              <a:buNone/>
              <a:tabLst/>
              <a:defRPr/>
            </a:pPr>
            <a:r>
              <a:rPr kumimoji="0" lang="en-US" sz="2000" b="1" i="0" u="none" strike="noStrike" kern="1200" cap="none" spc="0" normalizeH="0" baseline="0" noProof="0" dirty="0">
                <a:ln>
                  <a:noFill/>
                </a:ln>
                <a:solidFill>
                  <a:srgbClr val="0070C0"/>
                </a:solidFill>
                <a:effectLst/>
                <a:uLnTx/>
                <a:uFillTx/>
                <a:latin typeface="Calibri"/>
                <a:ea typeface="ＭＳ Ｐゴシック" charset="-128"/>
                <a:cs typeface="+mn-cs"/>
              </a:rPr>
              <a:t>Disk</a:t>
            </a:r>
          </a:p>
          <a:p>
            <a:pPr marL="0" marR="0" lvl="0" indent="0" algn="l" defTabSz="457200" rtl="0" eaLnBrk="1" fontAlgn="base" latinLnBrk="0" hangingPunct="1">
              <a:lnSpc>
                <a:spcPct val="90000"/>
              </a:lnSpc>
              <a:spcBef>
                <a:spcPts val="600"/>
              </a:spcBef>
              <a:spcAft>
                <a:spcPts val="0"/>
              </a:spcAft>
              <a:buClr>
                <a:prstClr val="white"/>
              </a:buClr>
              <a:buSzTx/>
              <a:buFontTx/>
              <a:buNone/>
              <a:tabLst/>
              <a:defRPr/>
            </a:pPr>
            <a:r>
              <a:rPr kumimoji="0" lang="en-US" sz="2000" b="1" i="0" u="none" strike="noStrike" kern="1200" cap="none" spc="0" normalizeH="0" baseline="0" noProof="0" dirty="0">
                <a:ln>
                  <a:noFill/>
                </a:ln>
                <a:solidFill>
                  <a:srgbClr val="0070C0"/>
                </a:solidFill>
                <a:effectLst/>
                <a:uLnTx/>
                <a:uFillTx/>
                <a:latin typeface="Calibri"/>
                <a:ea typeface="ＭＳ Ｐゴシック" charset="-128"/>
                <a:cs typeface="+mn-cs"/>
              </a:rPr>
              <a:t>Drive</a:t>
            </a:r>
          </a:p>
        </p:txBody>
      </p:sp>
      <p:sp>
        <p:nvSpPr>
          <p:cNvPr id="6" name="TextBox 5"/>
          <p:cNvSpPr txBox="1"/>
          <p:nvPr/>
        </p:nvSpPr>
        <p:spPr>
          <a:xfrm>
            <a:off x="7582419" y="631399"/>
            <a:ext cx="914400" cy="1036848"/>
          </a:xfrm>
          <a:prstGeom prst="rect">
            <a:avLst/>
          </a:prstGeom>
          <a:noFill/>
        </p:spPr>
        <p:txBody>
          <a:bodyPr wrap="none" rtlCol="0">
            <a:noAutofit/>
          </a:bodyPr>
          <a:lstStyle/>
          <a:p>
            <a:pPr marL="0" marR="0" lvl="0" indent="0" algn="l" defTabSz="457200" rtl="0" eaLnBrk="1" fontAlgn="base" latinLnBrk="0" hangingPunct="1">
              <a:lnSpc>
                <a:spcPct val="90000"/>
              </a:lnSpc>
              <a:spcBef>
                <a:spcPts val="600"/>
              </a:spcBef>
              <a:spcAft>
                <a:spcPts val="0"/>
              </a:spcAft>
              <a:buClr>
                <a:prstClr val="white"/>
              </a:buClr>
              <a:buSzTx/>
              <a:buFontTx/>
              <a:buNone/>
              <a:tabLst/>
              <a:defRPr/>
            </a:pPr>
            <a:r>
              <a:rPr kumimoji="0" lang="en-US" sz="2000" b="1" i="0" u="none" strike="noStrike" kern="1200" cap="none" spc="0" normalizeH="0" baseline="0" noProof="0" dirty="0">
                <a:ln>
                  <a:noFill/>
                </a:ln>
                <a:solidFill>
                  <a:srgbClr val="FF0000"/>
                </a:solidFill>
                <a:effectLst/>
                <a:uLnTx/>
                <a:uFillTx/>
                <a:latin typeface="Calibri"/>
                <a:ea typeface="ＭＳ Ｐゴシック" charset="-128"/>
                <a:cs typeface="+mn-cs"/>
              </a:rPr>
              <a:t>Solid</a:t>
            </a:r>
          </a:p>
          <a:p>
            <a:pPr marL="0" marR="0" lvl="0" indent="0" algn="l" defTabSz="457200" rtl="0" eaLnBrk="1" fontAlgn="base" latinLnBrk="0" hangingPunct="1">
              <a:lnSpc>
                <a:spcPct val="90000"/>
              </a:lnSpc>
              <a:spcBef>
                <a:spcPts val="600"/>
              </a:spcBef>
              <a:spcAft>
                <a:spcPts val="0"/>
              </a:spcAft>
              <a:buClr>
                <a:prstClr val="white"/>
              </a:buClr>
              <a:buSzTx/>
              <a:buFontTx/>
              <a:buNone/>
              <a:tabLst/>
              <a:defRPr/>
            </a:pPr>
            <a:r>
              <a:rPr kumimoji="0" lang="en-US" sz="2000" b="1" i="0" u="none" strike="noStrike" kern="1200" cap="none" spc="0" normalizeH="0" baseline="0" noProof="0" dirty="0">
                <a:ln>
                  <a:noFill/>
                </a:ln>
                <a:solidFill>
                  <a:srgbClr val="FF0000"/>
                </a:solidFill>
                <a:effectLst/>
                <a:uLnTx/>
                <a:uFillTx/>
                <a:latin typeface="Calibri"/>
                <a:ea typeface="ＭＳ Ｐゴシック" charset="-128"/>
                <a:cs typeface="+mn-cs"/>
              </a:rPr>
              <a:t>State</a:t>
            </a:r>
          </a:p>
          <a:p>
            <a:pPr marL="0" marR="0" lvl="0" indent="0" algn="l" defTabSz="457200" rtl="0" eaLnBrk="1" fontAlgn="base" latinLnBrk="0" hangingPunct="1">
              <a:lnSpc>
                <a:spcPct val="90000"/>
              </a:lnSpc>
              <a:spcBef>
                <a:spcPts val="600"/>
              </a:spcBef>
              <a:spcAft>
                <a:spcPts val="0"/>
              </a:spcAft>
              <a:buClr>
                <a:prstClr val="white"/>
              </a:buClr>
              <a:buSzTx/>
              <a:buFontTx/>
              <a:buNone/>
              <a:tabLst/>
              <a:defRPr/>
            </a:pPr>
            <a:r>
              <a:rPr kumimoji="0" lang="en-US" sz="2000" b="1" i="0" u="none" strike="noStrike" kern="1200" cap="none" spc="0" normalizeH="0" baseline="0" noProof="0" dirty="0">
                <a:ln>
                  <a:noFill/>
                </a:ln>
                <a:solidFill>
                  <a:srgbClr val="FF0000"/>
                </a:solidFill>
                <a:effectLst/>
                <a:uLnTx/>
                <a:uFillTx/>
                <a:latin typeface="Calibri"/>
                <a:ea typeface="ＭＳ Ｐゴシック" charset="-128"/>
                <a:cs typeface="+mn-cs"/>
              </a:rPr>
              <a:t>Drive</a:t>
            </a:r>
          </a:p>
        </p:txBody>
      </p:sp>
      <p:sp>
        <p:nvSpPr>
          <p:cNvPr id="7" name="Title 1"/>
          <p:cNvSpPr txBox="1">
            <a:spLocks/>
          </p:cNvSpPr>
          <p:nvPr/>
        </p:nvSpPr>
        <p:spPr>
          <a:xfrm>
            <a:off x="257693" y="0"/>
            <a:ext cx="8239126" cy="311598"/>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Calibri"/>
                <a:ea typeface="ＭＳ Ｐゴシック" charset="-128"/>
                <a:cs typeface="+mj-cs"/>
              </a:rPr>
              <a:t>Hard Disk versus Solid State Disk</a:t>
            </a:r>
          </a:p>
        </p:txBody>
      </p:sp>
    </p:spTree>
    <p:extLst>
      <p:ext uri="{BB962C8B-B14F-4D97-AF65-F5344CB8AC3E}">
        <p14:creationId xmlns:p14="http://schemas.microsoft.com/office/powerpoint/2010/main" val="3510932304"/>
      </p:ext>
    </p:extLst>
  </p:cSld>
  <p:clrMapOvr>
    <a:masterClrMapping/>
  </p:clrMapOvr>
  <p:transition spd="med">
    <p:wipe dir="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1" name="Rectangle 3">
            <a:extLst>
              <a:ext uri="{FF2B5EF4-FFF2-40B4-BE49-F238E27FC236}">
                <a16:creationId xmlns:a16="http://schemas.microsoft.com/office/drawing/2014/main" id="{CF9381D8-4256-4AB1-8E41-15DB43BE2A0E}"/>
              </a:ext>
            </a:extLst>
          </p:cNvPr>
          <p:cNvSpPr>
            <a:spLocks noGrp="1" noChangeArrowheads="1"/>
          </p:cNvSpPr>
          <p:nvPr>
            <p:ph idx="1"/>
          </p:nvPr>
        </p:nvSpPr>
        <p:spPr/>
        <p:txBody>
          <a:bodyPr/>
          <a:lstStyle/>
          <a:p>
            <a:pPr>
              <a:lnSpc>
                <a:spcPct val="90000"/>
              </a:lnSpc>
              <a:spcAft>
                <a:spcPts val="0"/>
              </a:spcAft>
            </a:pPr>
            <a:r>
              <a:rPr lang="en-US" altLang="en-US" dirty="0"/>
              <a:t>NOR flash vs NAND flash</a:t>
            </a:r>
          </a:p>
          <a:p>
            <a:pPr>
              <a:lnSpc>
                <a:spcPct val="90000"/>
              </a:lnSpc>
              <a:spcAft>
                <a:spcPts val="0"/>
              </a:spcAft>
            </a:pPr>
            <a:r>
              <a:rPr lang="en-US" altLang="en-US" dirty="0"/>
              <a:t>NAND flash </a:t>
            </a:r>
          </a:p>
          <a:p>
            <a:pPr lvl="1">
              <a:lnSpc>
                <a:spcPct val="90000"/>
              </a:lnSpc>
              <a:spcAft>
                <a:spcPts val="0"/>
              </a:spcAft>
            </a:pPr>
            <a:r>
              <a:rPr lang="en-US" altLang="en-US" dirty="0"/>
              <a:t>used widely for storage, cheaper than NOR flash</a:t>
            </a:r>
          </a:p>
          <a:p>
            <a:pPr lvl="1">
              <a:lnSpc>
                <a:spcPct val="90000"/>
              </a:lnSpc>
              <a:spcAft>
                <a:spcPts val="0"/>
              </a:spcAft>
            </a:pPr>
            <a:r>
              <a:rPr lang="en-US" altLang="en-US" dirty="0"/>
              <a:t>requires page-at-a-time read (page: 512 bytes to 4 KB)</a:t>
            </a:r>
          </a:p>
          <a:p>
            <a:pPr lvl="2">
              <a:spcAft>
                <a:spcPts val="0"/>
              </a:spcAft>
            </a:pPr>
            <a:r>
              <a:rPr lang="en-US" altLang="en-US" dirty="0"/>
              <a:t>20 to 100 microseconds for a page read</a:t>
            </a:r>
          </a:p>
          <a:p>
            <a:pPr lvl="2">
              <a:spcAft>
                <a:spcPts val="0"/>
              </a:spcAft>
            </a:pPr>
            <a:r>
              <a:rPr lang="en-US" altLang="en-US" dirty="0"/>
              <a:t>Not much difference between sequential and random read</a:t>
            </a:r>
          </a:p>
          <a:p>
            <a:pPr lvl="1">
              <a:spcAft>
                <a:spcPts val="0"/>
              </a:spcAft>
            </a:pPr>
            <a:r>
              <a:rPr lang="en-US" altLang="en-US" dirty="0"/>
              <a:t>Page can only be written once</a:t>
            </a:r>
          </a:p>
          <a:p>
            <a:pPr lvl="2">
              <a:spcAft>
                <a:spcPts val="0"/>
              </a:spcAft>
            </a:pPr>
            <a:r>
              <a:rPr lang="en-US" altLang="en-US" dirty="0"/>
              <a:t>Must be erased to allow rewrite</a:t>
            </a:r>
          </a:p>
          <a:p>
            <a:pPr>
              <a:spcAft>
                <a:spcPts val="0"/>
              </a:spcAft>
            </a:pPr>
            <a:r>
              <a:rPr lang="en-US" altLang="en-US" b="1" dirty="0">
                <a:solidFill>
                  <a:srgbClr val="002060"/>
                </a:solidFill>
              </a:rPr>
              <a:t>Solid state disks</a:t>
            </a:r>
            <a:r>
              <a:rPr lang="en-US" altLang="en-US" dirty="0"/>
              <a:t> </a:t>
            </a:r>
          </a:p>
          <a:p>
            <a:pPr lvl="1">
              <a:spcAft>
                <a:spcPts val="0"/>
              </a:spcAft>
            </a:pPr>
            <a:r>
              <a:rPr lang="en-US" altLang="en-US" dirty="0">
                <a:solidFill>
                  <a:srgbClr val="FF0000"/>
                </a:solidFill>
              </a:rPr>
              <a:t>Use standard block-oriented disk interfaces, but store data on multiple flash storage devices internally</a:t>
            </a:r>
          </a:p>
          <a:p>
            <a:pPr lvl="1">
              <a:spcAft>
                <a:spcPts val="0"/>
              </a:spcAft>
            </a:pPr>
            <a:r>
              <a:rPr lang="en-US" altLang="en-US" dirty="0"/>
              <a:t>Transfer rate of up to 500 MB/sec using SATA, and </a:t>
            </a:r>
            <a:br>
              <a:rPr lang="en-US" altLang="en-US" dirty="0"/>
            </a:br>
            <a:r>
              <a:rPr lang="en-US" altLang="en-US" dirty="0"/>
              <a:t>up to 3 GB/sec using </a:t>
            </a:r>
            <a:r>
              <a:rPr lang="en-US" altLang="en-US" dirty="0" err="1"/>
              <a:t>NVMe</a:t>
            </a:r>
            <a:r>
              <a:rPr lang="en-US" altLang="en-US" dirty="0"/>
              <a:t> PCIe</a:t>
            </a:r>
          </a:p>
        </p:txBody>
      </p:sp>
      <p:sp>
        <p:nvSpPr>
          <p:cNvPr id="43010" name="Rectangle 2">
            <a:extLst>
              <a:ext uri="{FF2B5EF4-FFF2-40B4-BE49-F238E27FC236}">
                <a16:creationId xmlns:a16="http://schemas.microsoft.com/office/drawing/2014/main" id="{F06C7DB5-89E7-497C-92FD-1B54E947318F}"/>
              </a:ext>
            </a:extLst>
          </p:cNvPr>
          <p:cNvSpPr>
            <a:spLocks noGrp="1" noChangeArrowheads="1"/>
          </p:cNvSpPr>
          <p:nvPr>
            <p:ph type="title"/>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effectLst/>
              </a:rPr>
              <a:t>Flash Storage</a:t>
            </a:r>
          </a:p>
        </p:txBody>
      </p:sp>
      <p:sp>
        <p:nvSpPr>
          <p:cNvPr id="2" name="TextBox 1">
            <a:extLst>
              <a:ext uri="{FF2B5EF4-FFF2-40B4-BE49-F238E27FC236}">
                <a16:creationId xmlns:a16="http://schemas.microsoft.com/office/drawing/2014/main" id="{A3424111-8E70-3646-BE83-ACE662499A81}"/>
              </a:ext>
            </a:extLst>
          </p:cNvPr>
          <p:cNvSpPr txBox="1"/>
          <p:nvPr/>
        </p:nvSpPr>
        <p:spPr>
          <a:xfrm>
            <a:off x="6200915" y="3933526"/>
            <a:ext cx="2644635" cy="830997"/>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Despite the radically different</a:t>
            </a:r>
            <a:b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b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implementation, it has a</a:t>
            </a:r>
            <a:b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b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disk oriented API.</a:t>
            </a:r>
          </a:p>
        </p:txBody>
      </p:sp>
      <p:sp>
        <p:nvSpPr>
          <p:cNvPr id="3" name="Text Box 7">
            <a:extLst>
              <a:ext uri="{FF2B5EF4-FFF2-40B4-BE49-F238E27FC236}">
                <a16:creationId xmlns:a16="http://schemas.microsoft.com/office/drawing/2014/main" id="{0CA44FFB-B7D0-7660-DD14-3E44E96521A0}"/>
              </a:ext>
            </a:extLst>
          </p:cNvPr>
          <p:cNvSpPr txBox="1">
            <a:spLocks noChangeArrowheads="1"/>
          </p:cNvSpPr>
          <p:nvPr/>
        </p:nvSpPr>
        <p:spPr bwMode="auto">
          <a:xfrm>
            <a:off x="5762831" y="590550"/>
            <a:ext cx="3228769" cy="27699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From: 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p:txBody>
      </p:sp>
    </p:spTree>
    <p:extLst>
      <p:ext uri="{BB962C8B-B14F-4D97-AF65-F5344CB8AC3E}">
        <p14:creationId xmlns:p14="http://schemas.microsoft.com/office/powerpoint/2010/main" val="1299452504"/>
      </p:ext>
    </p:extLst>
  </p:cSld>
  <p:clrMapOvr>
    <a:masterClrMapping/>
  </p:clrMapOvr>
  <p:transition spd="slow"/>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95E97D6A-C854-F548-8666-3B8C010FFB10}"/>
              </a:ext>
            </a:extLst>
          </p:cNvPr>
          <p:cNvSpPr>
            <a:spLocks noGrp="1"/>
          </p:cNvSpPr>
          <p:nvPr>
            <p:ph idx="1"/>
          </p:nvPr>
        </p:nvSpPr>
        <p:spPr/>
        <p:txBody>
          <a:bodyPr/>
          <a:lstStyle/>
          <a:p>
            <a:r>
              <a:rPr lang="en-US" dirty="0"/>
              <a:t>Concept:</a:t>
            </a:r>
          </a:p>
          <a:p>
            <a:pPr lvl="1"/>
            <a:r>
              <a:rPr lang="en-US" dirty="0"/>
              <a:t>The </a:t>
            </a:r>
            <a:r>
              <a:rPr lang="en-US" i="1" dirty="0"/>
              <a:t>unit of transfer</a:t>
            </a:r>
            <a:r>
              <a:rPr lang="en-US" dirty="0"/>
              <a:t> from a “disk” to the computers memory is a “block.</a:t>
            </a:r>
            <a:br>
              <a:rPr lang="en-US" dirty="0"/>
            </a:br>
            <a:r>
              <a:rPr lang="en-US" dirty="0"/>
              <a:t>Blocks are usually relatively large, e.g. 16 KB, 32 KB, ... ...</a:t>
            </a:r>
          </a:p>
          <a:p>
            <a:pPr lvl="1"/>
            <a:r>
              <a:rPr lang="en-US" dirty="0"/>
              <a:t>A program that reads or write a single byte, requires the database engine (or file system) to read/write the entire block.</a:t>
            </a:r>
          </a:p>
          <a:p>
            <a:r>
              <a:rPr lang="en-US" dirty="0"/>
              <a:t>The address of a block in the entire space of blocks is:</a:t>
            </a:r>
          </a:p>
          <a:p>
            <a:pPr lvl="1"/>
            <a:r>
              <a:rPr lang="en-US" dirty="0"/>
              <a:t>(Device ID, Block ID)</a:t>
            </a:r>
          </a:p>
          <a:p>
            <a:pPr lvl="1"/>
            <a:r>
              <a:rPr lang="en-US" dirty="0"/>
              <a:t>Block ID is simple 0, 1, 2, ... ...</a:t>
            </a:r>
          </a:p>
          <a:p>
            <a:r>
              <a:rPr lang="en-US" dirty="0"/>
              <a:t>The disk controller and disk implementation translate the </a:t>
            </a:r>
            <a:r>
              <a:rPr lang="en-US" i="1" dirty="0"/>
              <a:t>logical block address</a:t>
            </a:r>
            <a:r>
              <a:rPr lang="en-US" dirty="0"/>
              <a:t> into the </a:t>
            </a:r>
            <a:r>
              <a:rPr lang="en-US" i="1" dirty="0"/>
              <a:t>physical address of blocks.</a:t>
            </a:r>
            <a:endParaRPr lang="en-US" dirty="0"/>
          </a:p>
          <a:p>
            <a:r>
              <a:rPr lang="en-US" dirty="0"/>
              <a:t>The physical address changes over time for various reasons, e.g.</a:t>
            </a:r>
            <a:br>
              <a:rPr lang="en-US" dirty="0"/>
            </a:br>
            <a:r>
              <a:rPr lang="en-US" dirty="0"/>
              <a:t>performance optimization, internal HW failure, etc.</a:t>
            </a:r>
          </a:p>
        </p:txBody>
      </p:sp>
      <p:sp>
        <p:nvSpPr>
          <p:cNvPr id="7" name="Title 6">
            <a:extLst>
              <a:ext uri="{FF2B5EF4-FFF2-40B4-BE49-F238E27FC236}">
                <a16:creationId xmlns:a16="http://schemas.microsoft.com/office/drawing/2014/main" id="{D24BE3EA-6F53-C749-8E07-C60803BD6170}"/>
              </a:ext>
            </a:extLst>
          </p:cNvPr>
          <p:cNvSpPr>
            <a:spLocks noGrp="1"/>
          </p:cNvSpPr>
          <p:nvPr>
            <p:ph type="title"/>
          </p:nvPr>
        </p:nvSpPr>
        <p:spPr/>
        <p:txBody>
          <a:bodyPr/>
          <a:lstStyle/>
          <a:p>
            <a:r>
              <a:rPr lang="en-US" dirty="0"/>
              <a:t>Logical Block Addressing</a:t>
            </a:r>
          </a:p>
        </p:txBody>
      </p:sp>
    </p:spTree>
    <p:extLst>
      <p:ext uri="{BB962C8B-B14F-4D97-AF65-F5344CB8AC3E}">
        <p14:creationId xmlns:p14="http://schemas.microsoft.com/office/powerpoint/2010/main" val="22194977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2E2AEDF-3FFB-0A4E-901F-410CBDFC887D}"/>
              </a:ext>
            </a:extLst>
          </p:cNvPr>
          <p:cNvSpPr>
            <a:spLocks noGrp="1"/>
          </p:cNvSpPr>
          <p:nvPr>
            <p:ph type="title"/>
          </p:nvPr>
        </p:nvSpPr>
        <p:spPr/>
        <p:txBody>
          <a:bodyPr/>
          <a:lstStyle/>
          <a:p>
            <a:r>
              <a:rPr lang="en-US" dirty="0"/>
              <a:t>Logical/Physical Block Addressing</a:t>
            </a:r>
          </a:p>
        </p:txBody>
      </p:sp>
      <p:pic>
        <p:nvPicPr>
          <p:cNvPr id="4" name="Picture 3">
            <a:extLst>
              <a:ext uri="{FF2B5EF4-FFF2-40B4-BE49-F238E27FC236}">
                <a16:creationId xmlns:a16="http://schemas.microsoft.com/office/drawing/2014/main" id="{63878128-A7B0-8840-AEDC-D34A16112C63}"/>
              </a:ext>
            </a:extLst>
          </p:cNvPr>
          <p:cNvPicPr>
            <a:picLocks noChangeAspect="1"/>
          </p:cNvPicPr>
          <p:nvPr/>
        </p:nvPicPr>
        <p:blipFill>
          <a:blip r:embed="rId2"/>
          <a:stretch>
            <a:fillRect/>
          </a:stretch>
        </p:blipFill>
        <p:spPr>
          <a:xfrm>
            <a:off x="1323598" y="532384"/>
            <a:ext cx="3412437" cy="1962151"/>
          </a:xfrm>
          <a:prstGeom prst="rect">
            <a:avLst/>
          </a:prstGeom>
        </p:spPr>
      </p:pic>
      <p:pic>
        <p:nvPicPr>
          <p:cNvPr id="5" name="Picture 4">
            <a:extLst>
              <a:ext uri="{FF2B5EF4-FFF2-40B4-BE49-F238E27FC236}">
                <a16:creationId xmlns:a16="http://schemas.microsoft.com/office/drawing/2014/main" id="{81548C19-B191-9F4F-818F-A0826361DCD6}"/>
              </a:ext>
            </a:extLst>
          </p:cNvPr>
          <p:cNvPicPr>
            <a:picLocks noChangeAspect="1"/>
          </p:cNvPicPr>
          <p:nvPr/>
        </p:nvPicPr>
        <p:blipFill>
          <a:blip r:embed="rId3"/>
          <a:stretch>
            <a:fillRect/>
          </a:stretch>
        </p:blipFill>
        <p:spPr>
          <a:xfrm>
            <a:off x="2991718" y="2651611"/>
            <a:ext cx="2851275" cy="2003080"/>
          </a:xfrm>
          <a:prstGeom prst="rect">
            <a:avLst/>
          </a:prstGeom>
        </p:spPr>
      </p:pic>
      <p:sp>
        <p:nvSpPr>
          <p:cNvPr id="6" name="Rounded Rectangle 5">
            <a:extLst>
              <a:ext uri="{FF2B5EF4-FFF2-40B4-BE49-F238E27FC236}">
                <a16:creationId xmlns:a16="http://schemas.microsoft.com/office/drawing/2014/main" id="{B6505450-7E4C-0546-AC7E-DE978AD0C2FE}"/>
              </a:ext>
            </a:extLst>
          </p:cNvPr>
          <p:cNvSpPr/>
          <p:nvPr/>
        </p:nvSpPr>
        <p:spPr>
          <a:xfrm>
            <a:off x="1413026" y="3181350"/>
            <a:ext cx="762000" cy="381000"/>
          </a:xfrm>
          <a:prstGeom prst="roundRect">
            <a:avLst/>
          </a:prstGeom>
          <a:solidFill>
            <a:srgbClr val="0070C0"/>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Calibri"/>
                <a:ea typeface="+mn-ea"/>
                <a:cs typeface="+mn-cs"/>
              </a:rPr>
              <a:t>Processor</a:t>
            </a:r>
          </a:p>
        </p:txBody>
      </p:sp>
      <p:sp>
        <p:nvSpPr>
          <p:cNvPr id="7" name="Rounded Rectangle 6">
            <a:extLst>
              <a:ext uri="{FF2B5EF4-FFF2-40B4-BE49-F238E27FC236}">
                <a16:creationId xmlns:a16="http://schemas.microsoft.com/office/drawing/2014/main" id="{9CCB1A31-0750-E744-B4AC-253D3180F029}"/>
              </a:ext>
            </a:extLst>
          </p:cNvPr>
          <p:cNvSpPr/>
          <p:nvPr/>
        </p:nvSpPr>
        <p:spPr>
          <a:xfrm>
            <a:off x="1391949" y="3943350"/>
            <a:ext cx="762000" cy="381000"/>
          </a:xfrm>
          <a:prstGeom prst="roundRect">
            <a:avLst/>
          </a:prstGeom>
          <a:solidFill>
            <a:srgbClr val="0070C0"/>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Calibri"/>
                <a:ea typeface="+mn-ea"/>
                <a:cs typeface="+mn-cs"/>
              </a:rPr>
              <a:t>Buffer</a:t>
            </a:r>
          </a:p>
        </p:txBody>
      </p:sp>
      <p:sp>
        <p:nvSpPr>
          <p:cNvPr id="8" name="Rounded Rectangle 7">
            <a:extLst>
              <a:ext uri="{FF2B5EF4-FFF2-40B4-BE49-F238E27FC236}">
                <a16:creationId xmlns:a16="http://schemas.microsoft.com/office/drawing/2014/main" id="{59B519B4-1379-684F-B290-E5DE5A0061B7}"/>
              </a:ext>
            </a:extLst>
          </p:cNvPr>
          <p:cNvSpPr/>
          <p:nvPr/>
        </p:nvSpPr>
        <p:spPr>
          <a:xfrm>
            <a:off x="2399217" y="3562350"/>
            <a:ext cx="762000" cy="381000"/>
          </a:xfrm>
          <a:prstGeom prst="roundRect">
            <a:avLst/>
          </a:prstGeom>
          <a:solidFill>
            <a:srgbClr val="0070C0"/>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Calibri"/>
                <a:ea typeface="+mn-ea"/>
                <a:cs typeface="+mn-cs"/>
              </a:rPr>
              <a:t>Mech</a:t>
            </a:r>
            <a:br>
              <a:rPr kumimoji="0" lang="en-US" sz="900" b="0" i="0" u="none" strike="noStrike" kern="1200" cap="none" spc="0" normalizeH="0" baseline="0" noProof="0" dirty="0">
                <a:ln>
                  <a:noFill/>
                </a:ln>
                <a:solidFill>
                  <a:prstClr val="white"/>
                </a:solidFill>
                <a:effectLst/>
                <a:uLnTx/>
                <a:uFillTx/>
                <a:latin typeface="Calibri"/>
                <a:ea typeface="+mn-ea"/>
                <a:cs typeface="+mn-cs"/>
              </a:rPr>
            </a:br>
            <a:r>
              <a:rPr kumimoji="0" lang="en-US" sz="900" b="0" i="0" u="none" strike="noStrike" kern="1200" cap="none" spc="0" normalizeH="0" baseline="0" noProof="0" dirty="0">
                <a:ln>
                  <a:noFill/>
                </a:ln>
                <a:solidFill>
                  <a:prstClr val="white"/>
                </a:solidFill>
                <a:effectLst/>
                <a:uLnTx/>
                <a:uFillTx/>
                <a:latin typeface="Calibri"/>
                <a:ea typeface="+mn-ea"/>
                <a:cs typeface="+mn-cs"/>
              </a:rPr>
              <a:t>Controller</a:t>
            </a:r>
          </a:p>
        </p:txBody>
      </p:sp>
      <p:cxnSp>
        <p:nvCxnSpPr>
          <p:cNvPr id="10" name="Straight Arrow Connector 9">
            <a:extLst>
              <a:ext uri="{FF2B5EF4-FFF2-40B4-BE49-F238E27FC236}">
                <a16:creationId xmlns:a16="http://schemas.microsoft.com/office/drawing/2014/main" id="{9387FA9F-E1FC-B740-AC08-E1C2A6A2DDBE}"/>
              </a:ext>
            </a:extLst>
          </p:cNvPr>
          <p:cNvCxnSpPr>
            <a:stCxn id="6" idx="2"/>
            <a:endCxn id="7" idx="0"/>
          </p:cNvCxnSpPr>
          <p:nvPr/>
        </p:nvCxnSpPr>
        <p:spPr>
          <a:xfrm flipH="1">
            <a:off x="1772949" y="3562350"/>
            <a:ext cx="21077" cy="38100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D53301BF-6D69-0642-885F-44FBCB612C4B}"/>
              </a:ext>
            </a:extLst>
          </p:cNvPr>
          <p:cNvCxnSpPr>
            <a:stCxn id="7" idx="3"/>
          </p:cNvCxnSpPr>
          <p:nvPr/>
        </p:nvCxnSpPr>
        <p:spPr>
          <a:xfrm flipV="1">
            <a:off x="2153949" y="3943350"/>
            <a:ext cx="266345" cy="19050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F1B44649-638B-0846-B433-54ED341B6F2B}"/>
              </a:ext>
            </a:extLst>
          </p:cNvPr>
          <p:cNvCxnSpPr>
            <a:cxnSpLocks/>
            <a:endCxn id="8" idx="1"/>
          </p:cNvCxnSpPr>
          <p:nvPr/>
        </p:nvCxnSpPr>
        <p:spPr>
          <a:xfrm>
            <a:off x="2175026" y="3371850"/>
            <a:ext cx="224191" cy="38100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15" name="Rectangle 14">
            <a:extLst>
              <a:ext uri="{FF2B5EF4-FFF2-40B4-BE49-F238E27FC236}">
                <a16:creationId xmlns:a16="http://schemas.microsoft.com/office/drawing/2014/main" id="{5A2EEDB0-816F-3047-B7F5-3C1F1E17EC63}"/>
              </a:ext>
            </a:extLst>
          </p:cNvPr>
          <p:cNvSpPr/>
          <p:nvPr/>
        </p:nvSpPr>
        <p:spPr>
          <a:xfrm>
            <a:off x="1171198" y="532384"/>
            <a:ext cx="4182718" cy="2039366"/>
          </a:xfrm>
          <a:prstGeom prst="rect">
            <a:avLst/>
          </a:prstGeom>
          <a:no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6" name="Rectangle 15">
            <a:extLst>
              <a:ext uri="{FF2B5EF4-FFF2-40B4-BE49-F238E27FC236}">
                <a16:creationId xmlns:a16="http://schemas.microsoft.com/office/drawing/2014/main" id="{A5990B63-00C8-E443-A965-5E893B39E0A8}"/>
              </a:ext>
            </a:extLst>
          </p:cNvPr>
          <p:cNvSpPr/>
          <p:nvPr/>
        </p:nvSpPr>
        <p:spPr>
          <a:xfrm>
            <a:off x="1162456" y="2621412"/>
            <a:ext cx="4191460" cy="2039366"/>
          </a:xfrm>
          <a:prstGeom prst="rect">
            <a:avLst/>
          </a:prstGeom>
          <a:no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18" name="Straight Arrow Connector 17">
            <a:extLst>
              <a:ext uri="{FF2B5EF4-FFF2-40B4-BE49-F238E27FC236}">
                <a16:creationId xmlns:a16="http://schemas.microsoft.com/office/drawing/2014/main" id="{B34E5C30-56B8-104D-AC57-B38762402830}"/>
              </a:ext>
            </a:extLst>
          </p:cNvPr>
          <p:cNvCxnSpPr>
            <a:cxnSpLocks/>
          </p:cNvCxnSpPr>
          <p:nvPr/>
        </p:nvCxnSpPr>
        <p:spPr>
          <a:xfrm>
            <a:off x="8282" y="1654705"/>
            <a:ext cx="829918" cy="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C85EE7BF-A36D-6641-9320-1EA4BF3EAFB4}"/>
              </a:ext>
            </a:extLst>
          </p:cNvPr>
          <p:cNvSpPr txBox="1"/>
          <p:nvPr/>
        </p:nvSpPr>
        <p:spPr>
          <a:xfrm>
            <a:off x="27235" y="1735875"/>
            <a:ext cx="1036630" cy="276999"/>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Read/Write N</a:t>
            </a:r>
          </a:p>
        </p:txBody>
      </p:sp>
      <p:cxnSp>
        <p:nvCxnSpPr>
          <p:cNvPr id="20" name="Straight Arrow Connector 19">
            <a:extLst>
              <a:ext uri="{FF2B5EF4-FFF2-40B4-BE49-F238E27FC236}">
                <a16:creationId xmlns:a16="http://schemas.microsoft.com/office/drawing/2014/main" id="{80BF9010-2246-EC44-8C39-01CABE2E6CD2}"/>
              </a:ext>
            </a:extLst>
          </p:cNvPr>
          <p:cNvCxnSpPr>
            <a:cxnSpLocks/>
          </p:cNvCxnSpPr>
          <p:nvPr/>
        </p:nvCxnSpPr>
        <p:spPr>
          <a:xfrm>
            <a:off x="8282" y="3559705"/>
            <a:ext cx="677518" cy="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21" name="TextBox 20">
            <a:extLst>
              <a:ext uri="{FF2B5EF4-FFF2-40B4-BE49-F238E27FC236}">
                <a16:creationId xmlns:a16="http://schemas.microsoft.com/office/drawing/2014/main" id="{4E46A183-A5B5-A743-890A-A327FFD8E93A}"/>
              </a:ext>
            </a:extLst>
          </p:cNvPr>
          <p:cNvSpPr txBox="1"/>
          <p:nvPr/>
        </p:nvSpPr>
        <p:spPr>
          <a:xfrm>
            <a:off x="-41267" y="3632363"/>
            <a:ext cx="1036630" cy="276999"/>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Read/Write N</a:t>
            </a:r>
          </a:p>
        </p:txBody>
      </p:sp>
      <p:sp>
        <p:nvSpPr>
          <p:cNvPr id="22" name="Content Placeholder 21">
            <a:extLst>
              <a:ext uri="{FF2B5EF4-FFF2-40B4-BE49-F238E27FC236}">
                <a16:creationId xmlns:a16="http://schemas.microsoft.com/office/drawing/2014/main" id="{8BE7E6FC-B279-874E-AF00-0B466DBFEDB2}"/>
              </a:ext>
            </a:extLst>
          </p:cNvPr>
          <p:cNvSpPr>
            <a:spLocks noGrp="1"/>
          </p:cNvSpPr>
          <p:nvPr>
            <p:ph idx="1"/>
          </p:nvPr>
        </p:nvSpPr>
        <p:spPr>
          <a:xfrm>
            <a:off x="5461249" y="524180"/>
            <a:ext cx="3606551" cy="4104970"/>
          </a:xfrm>
        </p:spPr>
        <p:txBody>
          <a:bodyPr/>
          <a:lstStyle/>
          <a:p>
            <a:pPr marL="0" indent="0">
              <a:buNone/>
            </a:pPr>
            <a:r>
              <a:rPr lang="en-US" sz="1600" dirty="0"/>
              <a:t>The mapping from LBA to physical block address can change over time.</a:t>
            </a:r>
          </a:p>
          <a:p>
            <a:r>
              <a:rPr lang="en-US" sz="1600" dirty="0"/>
              <a:t>Internal HW failure.</a:t>
            </a:r>
          </a:p>
          <a:p>
            <a:r>
              <a:rPr lang="en-US" sz="1600" dirty="0"/>
              <a:t>SSD writes in a funny way.</a:t>
            </a:r>
          </a:p>
          <a:p>
            <a:pPr lvl="1"/>
            <a:r>
              <a:rPr lang="en-US" sz="1400" dirty="0"/>
              <a:t>You have to erase before writing.</a:t>
            </a:r>
          </a:p>
          <a:p>
            <a:pPr lvl="1"/>
            <a:r>
              <a:rPr lang="en-US" sz="1400" dirty="0"/>
              <a:t>So, the SSD (for performance)</a:t>
            </a:r>
          </a:p>
          <a:p>
            <a:pPr lvl="2"/>
            <a:r>
              <a:rPr lang="en-US" sz="1200" dirty="0"/>
              <a:t>Writes to an empty block.</a:t>
            </a:r>
          </a:p>
          <a:p>
            <a:pPr lvl="2"/>
            <a:r>
              <a:rPr lang="en-US" sz="1200" dirty="0"/>
              <a:t>Erase the original block.</a:t>
            </a:r>
            <a:endParaRPr lang="en-US" dirty="0"/>
          </a:p>
          <a:p>
            <a:r>
              <a:rPr lang="en-US" sz="1600" dirty="0"/>
              <a:t>Performance optimization on HDD</a:t>
            </a:r>
          </a:p>
          <a:p>
            <a:pPr lvl="1"/>
            <a:r>
              <a:rPr lang="en-US" sz="1400" dirty="0"/>
              <a:t>Based on block access patterns.</a:t>
            </a:r>
          </a:p>
          <a:p>
            <a:pPr lvl="1"/>
            <a:r>
              <a:rPr lang="en-US" sz="1400" dirty="0"/>
              <a:t>Place blocks on cylinder/sector/head</a:t>
            </a:r>
            <a:br>
              <a:rPr lang="en-US" sz="1400" dirty="0"/>
            </a:br>
            <a:r>
              <a:rPr lang="en-US" sz="1400" dirty="0"/>
              <a:t>in a way to minimize:</a:t>
            </a:r>
          </a:p>
          <a:p>
            <a:pPr lvl="2"/>
            <a:r>
              <a:rPr lang="en-US" sz="1200" dirty="0"/>
              <a:t>Seek</a:t>
            </a:r>
          </a:p>
          <a:p>
            <a:pPr lvl="2"/>
            <a:r>
              <a:rPr lang="en-US" sz="1200" dirty="0"/>
              <a:t>Rotate</a:t>
            </a:r>
          </a:p>
          <a:p>
            <a:endParaRPr lang="en-US" sz="1600" dirty="0"/>
          </a:p>
        </p:txBody>
      </p:sp>
    </p:spTree>
    <p:extLst>
      <p:ext uri="{BB962C8B-B14F-4D97-AF65-F5344CB8AC3E}">
        <p14:creationId xmlns:p14="http://schemas.microsoft.com/office/powerpoint/2010/main" val="32719862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t>I/O Architecture</a:t>
            </a:r>
          </a:p>
        </p:txBody>
      </p:sp>
      <p:pic>
        <p:nvPicPr>
          <p:cNvPr id="3" name="Picture 2"/>
          <p:cNvPicPr>
            <a:picLocks noChangeAspect="1"/>
          </p:cNvPicPr>
          <p:nvPr/>
        </p:nvPicPr>
        <p:blipFill>
          <a:blip r:embed="rId2"/>
          <a:stretch>
            <a:fillRect/>
          </a:stretch>
        </p:blipFill>
        <p:spPr>
          <a:xfrm>
            <a:off x="0" y="784745"/>
            <a:ext cx="3118151" cy="2504744"/>
          </a:xfrm>
          <a:prstGeom prst="rect">
            <a:avLst/>
          </a:prstGeom>
        </p:spPr>
      </p:pic>
      <p:pic>
        <p:nvPicPr>
          <p:cNvPr id="4" name="Picture 3"/>
          <p:cNvPicPr>
            <a:picLocks noChangeAspect="1"/>
          </p:cNvPicPr>
          <p:nvPr/>
        </p:nvPicPr>
        <p:blipFill>
          <a:blip r:embed="rId3"/>
          <a:stretch>
            <a:fillRect/>
          </a:stretch>
        </p:blipFill>
        <p:spPr>
          <a:xfrm>
            <a:off x="3118151" y="590550"/>
            <a:ext cx="5768061" cy="3758252"/>
          </a:xfrm>
          <a:prstGeom prst="rect">
            <a:avLst/>
          </a:prstGeom>
        </p:spPr>
      </p:pic>
      <p:sp>
        <p:nvSpPr>
          <p:cNvPr id="5" name="TextBox 4"/>
          <p:cNvSpPr txBox="1"/>
          <p:nvPr/>
        </p:nvSpPr>
        <p:spPr>
          <a:xfrm>
            <a:off x="791571" y="3233923"/>
            <a:ext cx="914400" cy="914400"/>
          </a:xfrm>
          <a:prstGeom prst="rect">
            <a:avLst/>
          </a:prstGeom>
          <a:noFill/>
        </p:spPr>
        <p:txBody>
          <a:bodyPr wrap="none" rtlCol="0">
            <a:noAutofit/>
          </a:bodyPr>
          <a:lstStyle/>
          <a:p>
            <a:pPr marL="0" marR="0" lvl="0" indent="0" algn="ctr" defTabSz="457200" rtl="0" eaLnBrk="1" fontAlgn="base" latinLnBrk="0" hangingPunct="1">
              <a:lnSpc>
                <a:spcPct val="90000"/>
              </a:lnSpc>
              <a:spcBef>
                <a:spcPts val="600"/>
              </a:spcBef>
              <a:spcAft>
                <a:spcPts val="0"/>
              </a:spcAft>
              <a:buClr>
                <a:prstClr val="white"/>
              </a:buClr>
              <a:buSzTx/>
              <a:buFontTx/>
              <a:buNone/>
              <a:tabLst/>
              <a:defRPr/>
            </a:pPr>
            <a:r>
              <a:rPr kumimoji="0" lang="en-US" sz="1600" b="0" i="0" u="none" strike="noStrike" kern="1200" cap="none" spc="0" normalizeH="0" baseline="0" noProof="0">
                <a:ln>
                  <a:noFill/>
                </a:ln>
                <a:solidFill>
                  <a:prstClr val="black"/>
                </a:solidFill>
                <a:effectLst/>
                <a:uLnTx/>
                <a:uFillTx/>
                <a:latin typeface="Calibri"/>
                <a:ea typeface="ＭＳ Ｐゴシック" charset="-128"/>
                <a:cs typeface="+mn-cs"/>
              </a:rPr>
              <a:t>How we normally think of</a:t>
            </a:r>
            <a:br>
              <a:rPr kumimoji="0" lang="en-US" sz="1600" b="0" i="0" u="none" strike="noStrike" kern="1200" cap="none" spc="0" normalizeH="0" baseline="0" noProof="0">
                <a:ln>
                  <a:noFill/>
                </a:ln>
                <a:solidFill>
                  <a:prstClr val="black"/>
                </a:solidFill>
                <a:effectLst/>
                <a:uLnTx/>
                <a:uFillTx/>
                <a:latin typeface="Calibri"/>
                <a:ea typeface="ＭＳ Ｐゴシック" charset="-128"/>
                <a:cs typeface="+mn-cs"/>
              </a:rPr>
            </a:br>
            <a:r>
              <a:rPr kumimoji="0" lang="en-US" sz="1600" b="0" i="0" u="none" strike="noStrike" kern="1200" cap="none" spc="0" normalizeH="0" baseline="0" noProof="0">
                <a:ln>
                  <a:noFill/>
                </a:ln>
                <a:solidFill>
                  <a:prstClr val="black"/>
                </a:solidFill>
                <a:effectLst/>
                <a:uLnTx/>
                <a:uFillTx/>
                <a:latin typeface="Calibri"/>
                <a:ea typeface="ＭＳ Ｐゴシック" charset="-128"/>
                <a:cs typeface="+mn-cs"/>
              </a:rPr>
              <a:t>disks and I/O.</a:t>
            </a:r>
            <a:endParaRPr kumimoji="0" lang="en-US" sz="1600" b="0" i="0" u="none" strike="noStrike" kern="1200" cap="none" spc="0" normalizeH="0" baseline="0" noProof="0" dirty="0" err="1">
              <a:ln>
                <a:noFill/>
              </a:ln>
              <a:solidFill>
                <a:prstClr val="black"/>
              </a:solidFill>
              <a:effectLst/>
              <a:uLnTx/>
              <a:uFillTx/>
              <a:latin typeface="Calibri"/>
              <a:ea typeface="ＭＳ Ｐゴシック" charset="-128"/>
              <a:cs typeface="+mn-cs"/>
            </a:endParaRPr>
          </a:p>
        </p:txBody>
      </p:sp>
      <p:sp>
        <p:nvSpPr>
          <p:cNvPr id="6" name="TextBox 5"/>
          <p:cNvSpPr txBox="1"/>
          <p:nvPr/>
        </p:nvSpPr>
        <p:spPr>
          <a:xfrm>
            <a:off x="2995322" y="2929460"/>
            <a:ext cx="914400" cy="1125562"/>
          </a:xfrm>
          <a:prstGeom prst="rect">
            <a:avLst/>
          </a:prstGeom>
          <a:noFill/>
        </p:spPr>
        <p:txBody>
          <a:bodyPr wrap="none" rtlCol="0">
            <a:noAutofit/>
          </a:bodyPr>
          <a:lstStyle/>
          <a:p>
            <a:pPr marL="0" marR="0" lvl="0" indent="0" algn="l" defTabSz="457200" rtl="0" eaLnBrk="1" fontAlgn="base" latinLnBrk="0" hangingPunct="1">
              <a:lnSpc>
                <a:spcPct val="100000"/>
              </a:lnSpc>
              <a:spcBef>
                <a:spcPts val="0"/>
              </a:spcBef>
              <a:spcAft>
                <a:spcPts val="200"/>
              </a:spcAft>
              <a:buClr>
                <a:prstClr val="white"/>
              </a:buClr>
              <a:buSzTx/>
              <a:buFontTx/>
              <a:buNone/>
              <a:tabLst/>
              <a:defRPr/>
            </a:pPr>
            <a:r>
              <a:rPr kumimoji="0" lang="en-US" sz="1200" b="0" i="0" u="none" strike="noStrike" kern="1200" cap="none" spc="0" normalizeH="0" baseline="0" noProof="0" dirty="0">
                <a:ln>
                  <a:noFill/>
                </a:ln>
                <a:solidFill>
                  <a:prstClr val="black"/>
                </a:solidFill>
                <a:effectLst/>
                <a:uLnTx/>
                <a:uFillTx/>
                <a:latin typeface="Calibri"/>
                <a:ea typeface="ＭＳ Ｐゴシック" charset="-128"/>
                <a:cs typeface="+mn-cs"/>
              </a:rPr>
              <a:t>Large scale environments</a:t>
            </a:r>
          </a:p>
          <a:p>
            <a:pPr marL="171450" marR="0" lvl="0" indent="-171450" algn="l" defTabSz="457200" rtl="0" eaLnBrk="1" fontAlgn="base" latinLnBrk="0" hangingPunct="1">
              <a:lnSpc>
                <a:spcPct val="100000"/>
              </a:lnSpc>
              <a:spcBef>
                <a:spcPts val="0"/>
              </a:spcBef>
              <a:spcAft>
                <a:spcPts val="200"/>
              </a:spcAft>
              <a:buClr>
                <a:prstClr val="black"/>
              </a:buClr>
              <a:buSzTx/>
              <a:buFont typeface="Arial" charset="0"/>
              <a:buChar char="•"/>
              <a:tabLst/>
              <a:defRPr/>
            </a:pPr>
            <a:r>
              <a:rPr kumimoji="0" lang="en-US" sz="1200" b="0" i="0" u="none" strike="noStrike" kern="1200" cap="none" spc="0" normalizeH="0" baseline="0" noProof="0" dirty="0">
                <a:ln>
                  <a:noFill/>
                </a:ln>
                <a:solidFill>
                  <a:prstClr val="black"/>
                </a:solidFill>
                <a:effectLst/>
                <a:uLnTx/>
                <a:uFillTx/>
                <a:latin typeface="Calibri"/>
                <a:ea typeface="ＭＳ Ｐゴシック" charset="-128"/>
                <a:cs typeface="+mn-cs"/>
              </a:rPr>
              <a:t>The bus-controller connection</a:t>
            </a:r>
            <a:br>
              <a:rPr kumimoji="0" lang="en-US" sz="1200" b="0" i="0" u="none" strike="noStrike" kern="1200" cap="none" spc="0" normalizeH="0" baseline="0" noProof="0" dirty="0">
                <a:ln>
                  <a:noFill/>
                </a:ln>
                <a:solidFill>
                  <a:prstClr val="black"/>
                </a:solidFill>
                <a:effectLst/>
                <a:uLnTx/>
                <a:uFillTx/>
                <a:latin typeface="Calibri"/>
                <a:ea typeface="ＭＳ Ｐゴシック" charset="-128"/>
                <a:cs typeface="+mn-cs"/>
              </a:rPr>
            </a:br>
            <a:r>
              <a:rPr kumimoji="0" lang="en-US" sz="1200" b="0" i="0" u="none" strike="noStrike" kern="1200" cap="none" spc="0" normalizeH="0" baseline="0" noProof="0" dirty="0">
                <a:ln>
                  <a:noFill/>
                </a:ln>
                <a:solidFill>
                  <a:prstClr val="black"/>
                </a:solidFill>
                <a:effectLst/>
                <a:uLnTx/>
                <a:uFillTx/>
                <a:latin typeface="Calibri"/>
                <a:ea typeface="ＭＳ Ｐゴシック" charset="-128"/>
                <a:cs typeface="+mn-cs"/>
              </a:rPr>
              <a:t>is over some kind of network.</a:t>
            </a:r>
          </a:p>
          <a:p>
            <a:pPr marL="171450" marR="0" lvl="0" indent="-171450" algn="l" defTabSz="457200" rtl="0" eaLnBrk="1" fontAlgn="base" latinLnBrk="0" hangingPunct="1">
              <a:lnSpc>
                <a:spcPct val="100000"/>
              </a:lnSpc>
              <a:spcBef>
                <a:spcPts val="0"/>
              </a:spcBef>
              <a:spcAft>
                <a:spcPts val="200"/>
              </a:spcAft>
              <a:buClr>
                <a:prstClr val="black"/>
              </a:buClr>
              <a:buSzTx/>
              <a:buFont typeface="Arial" charset="0"/>
              <a:buChar char="•"/>
              <a:tabLst/>
              <a:defRPr/>
            </a:pPr>
            <a:r>
              <a:rPr kumimoji="0" lang="en-US" sz="1200" b="0" i="0" u="sng" strike="noStrike" kern="1200" cap="none" spc="0" normalizeH="0" baseline="0" noProof="0" dirty="0">
                <a:ln>
                  <a:noFill/>
                </a:ln>
                <a:solidFill>
                  <a:prstClr val="black"/>
                </a:solidFill>
                <a:effectLst/>
                <a:uLnTx/>
                <a:uFillTx/>
                <a:latin typeface="Calibri"/>
                <a:ea typeface="ＭＳ Ｐゴシック" charset="-128"/>
                <a:cs typeface="+mn-cs"/>
              </a:rPr>
              <a:t>The disk controller is at the disks,</a:t>
            </a:r>
            <a:br>
              <a:rPr kumimoji="0" lang="en-US" sz="1200" b="0" i="0" u="sng" strike="noStrike" kern="1200" cap="none" spc="0" normalizeH="0" baseline="0" noProof="0" dirty="0">
                <a:ln>
                  <a:noFill/>
                </a:ln>
                <a:solidFill>
                  <a:prstClr val="black"/>
                </a:solidFill>
                <a:effectLst/>
                <a:uLnTx/>
                <a:uFillTx/>
                <a:latin typeface="Calibri"/>
                <a:ea typeface="ＭＳ Ｐゴシック" charset="-128"/>
                <a:cs typeface="+mn-cs"/>
              </a:rPr>
            </a:br>
            <a:r>
              <a:rPr kumimoji="0" lang="en-US" sz="1200" b="0" i="0" u="sng" strike="noStrike" kern="1200" cap="none" spc="0" normalizeH="0" baseline="0" noProof="0" dirty="0">
                <a:ln>
                  <a:noFill/>
                </a:ln>
                <a:solidFill>
                  <a:prstClr val="black"/>
                </a:solidFill>
                <a:effectLst/>
                <a:uLnTx/>
                <a:uFillTx/>
                <a:latin typeface="Calibri"/>
                <a:ea typeface="ＭＳ Ｐゴシック" charset="-128"/>
                <a:cs typeface="+mn-cs"/>
              </a:rPr>
              <a:t>and basically a “computer” with SW.</a:t>
            </a:r>
          </a:p>
          <a:p>
            <a:pPr marL="171450" marR="0" lvl="0" indent="-171450" algn="l" defTabSz="457200" rtl="0" eaLnBrk="1" fontAlgn="base" latinLnBrk="0" hangingPunct="1">
              <a:lnSpc>
                <a:spcPct val="100000"/>
              </a:lnSpc>
              <a:spcBef>
                <a:spcPts val="0"/>
              </a:spcBef>
              <a:spcAft>
                <a:spcPts val="200"/>
              </a:spcAft>
              <a:buClr>
                <a:prstClr val="black"/>
              </a:buClr>
              <a:buSzTx/>
              <a:buFont typeface="Arial" charset="0"/>
              <a:buChar char="•"/>
              <a:tabLst/>
              <a:defRPr/>
            </a:pPr>
            <a:r>
              <a:rPr kumimoji="0" lang="en-US" sz="1200" b="0" i="0" u="none" strike="noStrike" kern="1200" cap="none" spc="0" normalizeH="0" baseline="0" noProof="0" dirty="0">
                <a:ln>
                  <a:noFill/>
                </a:ln>
                <a:solidFill>
                  <a:prstClr val="black"/>
                </a:solidFill>
                <a:effectLst/>
                <a:uLnTx/>
                <a:uFillTx/>
                <a:latin typeface="Calibri"/>
                <a:ea typeface="ＭＳ Ｐゴシック" charset="-128"/>
                <a:cs typeface="+mn-cs"/>
              </a:rPr>
              <a:t>Network is either</a:t>
            </a:r>
          </a:p>
          <a:p>
            <a:pPr marL="628650" marR="0" lvl="1" indent="-171450" algn="l" defTabSz="457200" rtl="0" eaLnBrk="1" fontAlgn="base" latinLnBrk="0" hangingPunct="1">
              <a:lnSpc>
                <a:spcPct val="100000"/>
              </a:lnSpc>
              <a:spcBef>
                <a:spcPts val="0"/>
              </a:spcBef>
              <a:spcAft>
                <a:spcPts val="200"/>
              </a:spcAft>
              <a:buClr>
                <a:prstClr val="black"/>
              </a:buClr>
              <a:buSzTx/>
              <a:buFont typeface="Arial" charset="0"/>
              <a:buChar char="•"/>
              <a:tabLst/>
              <a:defRPr/>
            </a:pPr>
            <a:r>
              <a:rPr kumimoji="0" lang="en-US" sz="1200" b="0" i="0" u="none" strike="noStrike" kern="1200" cap="none" spc="0" normalizeH="0" baseline="0" noProof="0" dirty="0">
                <a:ln>
                  <a:noFill/>
                </a:ln>
                <a:solidFill>
                  <a:prstClr val="black"/>
                </a:solidFill>
                <a:effectLst/>
                <a:uLnTx/>
                <a:uFillTx/>
                <a:latin typeface="Calibri"/>
                <a:ea typeface="ＭＳ Ｐゴシック" charset="-128"/>
                <a:cs typeface="+mn-cs"/>
              </a:rPr>
              <a:t>Standard communication network, or</a:t>
            </a:r>
          </a:p>
          <a:p>
            <a:pPr marL="628650" marR="0" lvl="1" indent="-171450" algn="l" defTabSz="457200" rtl="0" eaLnBrk="1" fontAlgn="base" latinLnBrk="0" hangingPunct="1">
              <a:lnSpc>
                <a:spcPct val="100000"/>
              </a:lnSpc>
              <a:spcBef>
                <a:spcPts val="0"/>
              </a:spcBef>
              <a:spcAft>
                <a:spcPts val="200"/>
              </a:spcAft>
              <a:buClr>
                <a:prstClr val="black"/>
              </a:buClr>
              <a:buSzTx/>
              <a:buFont typeface="Arial" charset="0"/>
              <a:buChar char="•"/>
              <a:tabLst/>
              <a:defRPr/>
            </a:pPr>
            <a:r>
              <a:rPr kumimoji="0" lang="en-US" sz="1200" b="0" i="0" u="none" strike="noStrike" kern="1200" cap="none" spc="0" normalizeH="0" baseline="0" noProof="0" dirty="0">
                <a:ln>
                  <a:noFill/>
                </a:ln>
                <a:solidFill>
                  <a:prstClr val="black"/>
                </a:solidFill>
                <a:effectLst/>
                <a:uLnTx/>
                <a:uFillTx/>
                <a:latin typeface="Calibri"/>
                <a:ea typeface="ＭＳ Ｐゴシック" charset="-128"/>
                <a:cs typeface="+mn-cs"/>
              </a:rPr>
              <a:t>Highly optimized I/O network.</a:t>
            </a:r>
          </a:p>
        </p:txBody>
      </p:sp>
    </p:spTree>
    <p:extLst>
      <p:ext uri="{BB962C8B-B14F-4D97-AF65-F5344CB8AC3E}">
        <p14:creationId xmlns:p14="http://schemas.microsoft.com/office/powerpoint/2010/main" val="15945278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Rectangle 3">
            <a:extLst>
              <a:ext uri="{FF2B5EF4-FFF2-40B4-BE49-F238E27FC236}">
                <a16:creationId xmlns:a16="http://schemas.microsoft.com/office/drawing/2014/main" id="{4E2675DD-256C-442C-B221-1F79523F35D3}"/>
              </a:ext>
            </a:extLst>
          </p:cNvPr>
          <p:cNvSpPr>
            <a:spLocks noGrp="1" noChangeArrowheads="1"/>
          </p:cNvSpPr>
          <p:nvPr>
            <p:ph idx="1"/>
          </p:nvPr>
        </p:nvSpPr>
        <p:spPr/>
        <p:txBody>
          <a:bodyPr/>
          <a:lstStyle/>
          <a:p>
            <a:pPr>
              <a:spcAft>
                <a:spcPts val="0"/>
              </a:spcAft>
            </a:pPr>
            <a:r>
              <a:rPr lang="en-US" altLang="en-US" sz="1600" b="1" dirty="0">
                <a:solidFill>
                  <a:srgbClr val="002060"/>
                </a:solidFill>
              </a:rPr>
              <a:t>Read-write head</a:t>
            </a:r>
            <a:r>
              <a:rPr lang="en-US" altLang="en-US" sz="1600" dirty="0">
                <a:solidFill>
                  <a:srgbClr val="002060"/>
                </a:solidFill>
              </a:rPr>
              <a:t> </a:t>
            </a:r>
          </a:p>
          <a:p>
            <a:pPr>
              <a:spcAft>
                <a:spcPts val="0"/>
              </a:spcAft>
            </a:pPr>
            <a:r>
              <a:rPr lang="en-US" altLang="en-US" sz="1600" dirty="0"/>
              <a:t>Surface of platter divided into circular </a:t>
            </a:r>
            <a:r>
              <a:rPr lang="en-US" altLang="en-US" sz="1600" b="1" dirty="0">
                <a:solidFill>
                  <a:srgbClr val="002060"/>
                </a:solidFill>
              </a:rPr>
              <a:t>tracks</a:t>
            </a:r>
          </a:p>
          <a:p>
            <a:pPr lvl="1">
              <a:spcAft>
                <a:spcPts val="0"/>
              </a:spcAft>
            </a:pPr>
            <a:r>
              <a:rPr lang="en-US" altLang="en-US" sz="1400" dirty="0"/>
              <a:t>Over 50K-100K tracks per platter on typical hard disks</a:t>
            </a:r>
          </a:p>
          <a:p>
            <a:pPr>
              <a:spcAft>
                <a:spcPts val="0"/>
              </a:spcAft>
            </a:pPr>
            <a:r>
              <a:rPr lang="en-US" altLang="en-US" sz="1600" dirty="0"/>
              <a:t>Each track is divided into </a:t>
            </a:r>
            <a:r>
              <a:rPr lang="en-US" altLang="en-US" sz="1600" b="1" dirty="0">
                <a:solidFill>
                  <a:srgbClr val="002060"/>
                </a:solidFill>
              </a:rPr>
              <a:t>sectors</a:t>
            </a:r>
            <a:r>
              <a:rPr lang="en-US" altLang="en-US" sz="1600" b="1" dirty="0"/>
              <a:t>.</a:t>
            </a:r>
            <a:r>
              <a:rPr lang="en-US" altLang="en-US" sz="1600" dirty="0"/>
              <a:t>  </a:t>
            </a:r>
          </a:p>
          <a:p>
            <a:pPr lvl="1">
              <a:spcAft>
                <a:spcPts val="0"/>
              </a:spcAft>
            </a:pPr>
            <a:r>
              <a:rPr lang="en-US" altLang="en-US" sz="1400" dirty="0"/>
              <a:t>A sector is the smallest unit of data that can be read or written.</a:t>
            </a:r>
          </a:p>
          <a:p>
            <a:pPr lvl="1">
              <a:spcAft>
                <a:spcPts val="0"/>
              </a:spcAft>
            </a:pPr>
            <a:r>
              <a:rPr lang="en-US" altLang="en-US" sz="1400" dirty="0"/>
              <a:t>Sector size typically 512 bytes</a:t>
            </a:r>
          </a:p>
          <a:p>
            <a:pPr lvl="1">
              <a:spcAft>
                <a:spcPts val="0"/>
              </a:spcAft>
            </a:pPr>
            <a:r>
              <a:rPr lang="en-US" altLang="en-US" sz="1400" dirty="0"/>
              <a:t>Typical sectors per track: 500 to 1000 (on inner tracks) to 1000 to 2000 (on outer tracks)</a:t>
            </a:r>
          </a:p>
          <a:p>
            <a:pPr>
              <a:spcAft>
                <a:spcPts val="0"/>
              </a:spcAft>
            </a:pPr>
            <a:r>
              <a:rPr lang="en-US" altLang="en-US" sz="1600" dirty="0"/>
              <a:t>To read/write a sector</a:t>
            </a:r>
          </a:p>
          <a:p>
            <a:pPr lvl="1">
              <a:spcAft>
                <a:spcPts val="0"/>
              </a:spcAft>
            </a:pPr>
            <a:r>
              <a:rPr lang="en-US" altLang="en-US" sz="1400" dirty="0"/>
              <a:t>disk arm swings to position head on right track</a:t>
            </a:r>
          </a:p>
          <a:p>
            <a:pPr lvl="1">
              <a:spcAft>
                <a:spcPts val="0"/>
              </a:spcAft>
            </a:pPr>
            <a:r>
              <a:rPr lang="en-US" altLang="en-US" sz="1400" dirty="0"/>
              <a:t>platter spins continually; data is read/written as sector passes under head</a:t>
            </a:r>
          </a:p>
          <a:p>
            <a:pPr>
              <a:spcAft>
                <a:spcPts val="0"/>
              </a:spcAft>
            </a:pPr>
            <a:r>
              <a:rPr lang="en-US" altLang="en-US" sz="1600" dirty="0"/>
              <a:t>Head-disk assemblies </a:t>
            </a:r>
          </a:p>
          <a:p>
            <a:pPr lvl="1">
              <a:spcAft>
                <a:spcPts val="0"/>
              </a:spcAft>
            </a:pPr>
            <a:r>
              <a:rPr lang="en-US" altLang="en-US" sz="1400" dirty="0"/>
              <a:t>multiple disk platters on a single spindle (1 to 5 usually)</a:t>
            </a:r>
          </a:p>
          <a:p>
            <a:pPr lvl="1">
              <a:spcAft>
                <a:spcPts val="0"/>
              </a:spcAft>
            </a:pPr>
            <a:r>
              <a:rPr lang="en-US" altLang="en-US" sz="1400" dirty="0"/>
              <a:t>one head per platter, mounted on a common arm.</a:t>
            </a:r>
          </a:p>
          <a:p>
            <a:pPr>
              <a:spcAft>
                <a:spcPts val="0"/>
              </a:spcAft>
            </a:pPr>
            <a:r>
              <a:rPr lang="en-US" altLang="en-US" sz="1600" b="1" dirty="0">
                <a:solidFill>
                  <a:srgbClr val="002060"/>
                </a:solidFill>
              </a:rPr>
              <a:t>Cylinder</a:t>
            </a:r>
            <a:r>
              <a:rPr lang="en-US" altLang="en-US" sz="1600" i="1" dirty="0"/>
              <a:t> </a:t>
            </a:r>
            <a:r>
              <a:rPr lang="en-US" altLang="en-US" sz="1600" i="1" dirty="0" err="1"/>
              <a:t>i</a:t>
            </a:r>
            <a:r>
              <a:rPr lang="en-US" altLang="en-US" sz="1600" b="1" i="1" dirty="0"/>
              <a:t> </a:t>
            </a:r>
            <a:r>
              <a:rPr lang="en-US" altLang="en-US" sz="1600" dirty="0"/>
              <a:t>consists of </a:t>
            </a:r>
            <a:r>
              <a:rPr lang="en-US" altLang="en-US" sz="1600" i="1" dirty="0" err="1"/>
              <a:t>i</a:t>
            </a:r>
            <a:r>
              <a:rPr lang="en-US" altLang="en-US" sz="1600" baseline="30000" dirty="0" err="1"/>
              <a:t>th</a:t>
            </a:r>
            <a:r>
              <a:rPr lang="en-US" altLang="en-US" sz="1600" dirty="0"/>
              <a:t> track of all the platters </a:t>
            </a:r>
          </a:p>
        </p:txBody>
      </p:sp>
      <p:sp>
        <p:nvSpPr>
          <p:cNvPr id="181250" name="Rectangle 2">
            <a:extLst>
              <a:ext uri="{FF2B5EF4-FFF2-40B4-BE49-F238E27FC236}">
                <a16:creationId xmlns:a16="http://schemas.microsoft.com/office/drawing/2014/main" id="{99074DA5-40DD-43CB-8D07-956828D0CB3E}"/>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Magnetic Disks</a:t>
            </a:r>
          </a:p>
        </p:txBody>
      </p:sp>
      <p:sp>
        <p:nvSpPr>
          <p:cNvPr id="2" name="Text Box 7">
            <a:extLst>
              <a:ext uri="{FF2B5EF4-FFF2-40B4-BE49-F238E27FC236}">
                <a16:creationId xmlns:a16="http://schemas.microsoft.com/office/drawing/2014/main" id="{450C1D2D-59A1-6424-4E57-611D6BC83898}"/>
              </a:ext>
            </a:extLst>
          </p:cNvPr>
          <p:cNvSpPr txBox="1">
            <a:spLocks noChangeArrowheads="1"/>
          </p:cNvSpPr>
          <p:nvPr/>
        </p:nvSpPr>
        <p:spPr bwMode="auto">
          <a:xfrm>
            <a:off x="5762831" y="4414450"/>
            <a:ext cx="3228769" cy="27699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From: 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p:txBody>
      </p:sp>
    </p:spTree>
    <p:extLst>
      <p:ext uri="{BB962C8B-B14F-4D97-AF65-F5344CB8AC3E}">
        <p14:creationId xmlns:p14="http://schemas.microsoft.com/office/powerpoint/2010/main" val="2047489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Rectangle 3">
            <a:extLst>
              <a:ext uri="{FF2B5EF4-FFF2-40B4-BE49-F238E27FC236}">
                <a16:creationId xmlns:a16="http://schemas.microsoft.com/office/drawing/2014/main" id="{48FE5A9E-CBB0-4914-8857-7AC74DFBB2E1}"/>
              </a:ext>
            </a:extLst>
          </p:cNvPr>
          <p:cNvSpPr>
            <a:spLocks noGrp="1" noChangeArrowheads="1"/>
          </p:cNvSpPr>
          <p:nvPr>
            <p:ph idx="1"/>
          </p:nvPr>
        </p:nvSpPr>
        <p:spPr/>
        <p:txBody>
          <a:bodyPr/>
          <a:lstStyle/>
          <a:p>
            <a:pPr>
              <a:spcAft>
                <a:spcPts val="0"/>
              </a:spcAft>
            </a:pPr>
            <a:r>
              <a:rPr lang="en-US" altLang="en-US" b="1" dirty="0">
                <a:solidFill>
                  <a:srgbClr val="002060"/>
                </a:solidFill>
              </a:rPr>
              <a:t>Disk controller</a:t>
            </a:r>
            <a:r>
              <a:rPr lang="en-US" altLang="en-US" dirty="0">
                <a:solidFill>
                  <a:srgbClr val="002060"/>
                </a:solidFill>
              </a:rPr>
              <a:t> </a:t>
            </a:r>
            <a:r>
              <a:rPr lang="en-US" altLang="en-US" dirty="0"/>
              <a:t>– interfaces between the computer system and the disk drive hardware.</a:t>
            </a:r>
          </a:p>
          <a:p>
            <a:pPr lvl="1">
              <a:spcAft>
                <a:spcPts val="0"/>
              </a:spcAft>
            </a:pPr>
            <a:r>
              <a:rPr lang="en-US" altLang="en-US" dirty="0"/>
              <a:t>accepts high-level commands to read or write a sector </a:t>
            </a:r>
          </a:p>
          <a:p>
            <a:pPr lvl="1">
              <a:spcAft>
                <a:spcPts val="0"/>
              </a:spcAft>
            </a:pPr>
            <a:r>
              <a:rPr lang="en-US" altLang="en-US" dirty="0"/>
              <a:t>initiates actions such as moving the disk arm to the right track and actually reading or writing the data</a:t>
            </a:r>
          </a:p>
          <a:p>
            <a:pPr lvl="1">
              <a:spcAft>
                <a:spcPts val="0"/>
              </a:spcAft>
            </a:pPr>
            <a:r>
              <a:rPr lang="en-US" altLang="en-US" dirty="0"/>
              <a:t>Computes and attaches </a:t>
            </a:r>
            <a:r>
              <a:rPr lang="en-US" altLang="en-US" b="1" dirty="0">
                <a:solidFill>
                  <a:srgbClr val="002060"/>
                </a:solidFill>
              </a:rPr>
              <a:t>checksums</a:t>
            </a:r>
            <a:r>
              <a:rPr lang="en-US" altLang="en-US" dirty="0"/>
              <a:t> to each sector to verify that data is read back correctly</a:t>
            </a:r>
          </a:p>
          <a:p>
            <a:pPr lvl="2">
              <a:spcAft>
                <a:spcPts val="0"/>
              </a:spcAft>
            </a:pPr>
            <a:r>
              <a:rPr lang="en-US" altLang="en-US" dirty="0"/>
              <a:t>If data is corrupted, with very high probability stored checksum won</a:t>
            </a:r>
            <a:r>
              <a:rPr lang="ja-JP" altLang="en-US" dirty="0"/>
              <a:t>’</a:t>
            </a:r>
            <a:r>
              <a:rPr lang="en-US" altLang="ja-JP" dirty="0"/>
              <a:t>t match recomputed checksum</a:t>
            </a:r>
          </a:p>
          <a:p>
            <a:pPr lvl="1">
              <a:spcAft>
                <a:spcPts val="0"/>
              </a:spcAft>
            </a:pPr>
            <a:r>
              <a:rPr lang="en-US" altLang="en-US" dirty="0"/>
              <a:t>Ensures successful writing by reading back sector after writing it</a:t>
            </a:r>
          </a:p>
          <a:p>
            <a:pPr lvl="1">
              <a:spcAft>
                <a:spcPts val="0"/>
              </a:spcAft>
            </a:pPr>
            <a:r>
              <a:rPr lang="en-US" altLang="en-US" dirty="0"/>
              <a:t>Performs </a:t>
            </a:r>
            <a:r>
              <a:rPr lang="en-US" altLang="en-US" b="1" dirty="0">
                <a:solidFill>
                  <a:srgbClr val="002060"/>
                </a:solidFill>
              </a:rPr>
              <a:t>remapping of bad sectors</a:t>
            </a:r>
          </a:p>
        </p:txBody>
      </p:sp>
      <p:sp>
        <p:nvSpPr>
          <p:cNvPr id="252930" name="Rectangle 2">
            <a:extLst>
              <a:ext uri="{FF2B5EF4-FFF2-40B4-BE49-F238E27FC236}">
                <a16:creationId xmlns:a16="http://schemas.microsoft.com/office/drawing/2014/main" id="{419C8B05-D4C9-4872-BCD4-CC62E73106E3}"/>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Magnetic Disks (Cont.)</a:t>
            </a:r>
          </a:p>
        </p:txBody>
      </p:sp>
      <p:sp>
        <p:nvSpPr>
          <p:cNvPr id="29700" name="Rectangle 4">
            <a:extLst>
              <a:ext uri="{FF2B5EF4-FFF2-40B4-BE49-F238E27FC236}">
                <a16:creationId xmlns:a16="http://schemas.microsoft.com/office/drawing/2014/main" id="{4D41DC23-6629-4180-9D8D-52D15D7856F8}"/>
              </a:ext>
            </a:extLst>
          </p:cNvPr>
          <p:cNvSpPr>
            <a:spLocks noChangeArrowheads="1"/>
          </p:cNvSpPr>
          <p:nvPr/>
        </p:nvSpPr>
        <p:spPr bwMode="auto">
          <a:xfrm>
            <a:off x="1883569" y="2808685"/>
            <a:ext cx="5043488" cy="15180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marL="257175" marR="0" lvl="0" indent="-257175" algn="l" defTabSz="685800" rtl="0" eaLnBrk="0" fontAlgn="base" latinLnBrk="0" hangingPunct="0">
              <a:lnSpc>
                <a:spcPct val="100000"/>
              </a:lnSpc>
              <a:spcBef>
                <a:spcPct val="35000"/>
              </a:spcBef>
              <a:spcAft>
                <a:spcPct val="0"/>
              </a:spcAft>
              <a:buClr>
                <a:srgbClr val="CC3300"/>
              </a:buClr>
              <a:buSzPct val="90000"/>
              <a:buFont typeface="Monotype Sorts" pitchFamily="-65" charset="2"/>
              <a:buChar char="n"/>
              <a:tabLst/>
              <a:defRPr/>
            </a:pPr>
            <a:endParaRPr kumimoji="1"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2" name="Text Box 7">
            <a:extLst>
              <a:ext uri="{FF2B5EF4-FFF2-40B4-BE49-F238E27FC236}">
                <a16:creationId xmlns:a16="http://schemas.microsoft.com/office/drawing/2014/main" id="{35F7D621-A436-F078-636F-0A4826CE66C6}"/>
              </a:ext>
            </a:extLst>
          </p:cNvPr>
          <p:cNvSpPr txBox="1">
            <a:spLocks noChangeArrowheads="1"/>
          </p:cNvSpPr>
          <p:nvPr/>
        </p:nvSpPr>
        <p:spPr bwMode="auto">
          <a:xfrm>
            <a:off x="5762831" y="4414450"/>
            <a:ext cx="3228769" cy="27699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From: 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p:txBody>
      </p:sp>
    </p:spTree>
    <p:extLst>
      <p:ext uri="{BB962C8B-B14F-4D97-AF65-F5344CB8AC3E}">
        <p14:creationId xmlns:p14="http://schemas.microsoft.com/office/powerpoint/2010/main" val="1789727372"/>
      </p:ext>
    </p:extLst>
  </p:cSld>
  <p:clrMapOvr>
    <a:masterClrMapping/>
  </p:clrMapOvr>
  <p:transition spd="slow"/>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Rectangle 5">
            <a:extLst>
              <a:ext uri="{FF2B5EF4-FFF2-40B4-BE49-F238E27FC236}">
                <a16:creationId xmlns:a16="http://schemas.microsoft.com/office/drawing/2014/main" id="{5F16EC1A-6115-4F94-8465-1922B91BAE8E}"/>
              </a:ext>
            </a:extLst>
          </p:cNvPr>
          <p:cNvSpPr>
            <a:spLocks noGrp="1" noChangeArrowheads="1"/>
          </p:cNvSpPr>
          <p:nvPr>
            <p:ph idx="1"/>
          </p:nvPr>
        </p:nvSpPr>
        <p:spPr/>
        <p:txBody>
          <a:bodyPr/>
          <a:lstStyle/>
          <a:p>
            <a:pPr>
              <a:spcAft>
                <a:spcPts val="0"/>
              </a:spcAft>
            </a:pPr>
            <a:r>
              <a:rPr lang="en-US" altLang="en-US" sz="1800" b="1" dirty="0">
                <a:solidFill>
                  <a:srgbClr val="002060"/>
                </a:solidFill>
              </a:rPr>
              <a:t>Access time</a:t>
            </a:r>
            <a:r>
              <a:rPr lang="en-US" altLang="en-US" sz="1800" dirty="0">
                <a:solidFill>
                  <a:srgbClr val="002060"/>
                </a:solidFill>
              </a:rPr>
              <a:t> </a:t>
            </a:r>
            <a:r>
              <a:rPr lang="en-US" altLang="en-US" sz="1800" dirty="0"/>
              <a:t>– the time it takes from when a read or write request is issued to when data transfer begins.  Consists of: </a:t>
            </a:r>
          </a:p>
          <a:p>
            <a:pPr lvl="1">
              <a:spcAft>
                <a:spcPts val="0"/>
              </a:spcAft>
            </a:pPr>
            <a:r>
              <a:rPr lang="en-US" altLang="en-US" sz="1100" b="1" dirty="0">
                <a:solidFill>
                  <a:srgbClr val="002060"/>
                </a:solidFill>
              </a:rPr>
              <a:t>Seek time</a:t>
            </a:r>
            <a:r>
              <a:rPr lang="en-US" altLang="en-US" sz="1100" dirty="0">
                <a:solidFill>
                  <a:srgbClr val="002060"/>
                </a:solidFill>
              </a:rPr>
              <a:t> </a:t>
            </a:r>
            <a:r>
              <a:rPr lang="en-US" altLang="en-US" sz="1100" dirty="0"/>
              <a:t>– </a:t>
            </a:r>
            <a:r>
              <a:rPr lang="en-US" altLang="en-US" sz="1600" dirty="0"/>
              <a:t>time it takes to reposition the arm over the correct track. </a:t>
            </a:r>
          </a:p>
          <a:p>
            <a:pPr lvl="2">
              <a:spcAft>
                <a:spcPts val="0"/>
              </a:spcAft>
            </a:pPr>
            <a:r>
              <a:rPr lang="en-US" altLang="en-US" sz="1400" dirty="0"/>
              <a:t> Average seek time is 1/2 the worst case seek time.</a:t>
            </a:r>
          </a:p>
          <a:p>
            <a:pPr lvl="3">
              <a:spcAft>
                <a:spcPts val="0"/>
              </a:spcAft>
            </a:pPr>
            <a:r>
              <a:rPr lang="en-US" altLang="en-US" sz="1200" dirty="0"/>
              <a:t>Would be 1/3 if all tracks had the same number of sectors, and we ignore the time to start and stop arm movement</a:t>
            </a:r>
          </a:p>
          <a:p>
            <a:pPr lvl="2">
              <a:spcAft>
                <a:spcPts val="0"/>
              </a:spcAft>
            </a:pPr>
            <a:r>
              <a:rPr lang="en-US" altLang="en-US" sz="1400" dirty="0"/>
              <a:t>4 to 10 milliseconds on typical disks</a:t>
            </a:r>
          </a:p>
          <a:p>
            <a:pPr lvl="1">
              <a:spcAft>
                <a:spcPts val="0"/>
              </a:spcAft>
            </a:pPr>
            <a:r>
              <a:rPr lang="en-US" altLang="en-US" sz="1600" b="1" dirty="0">
                <a:solidFill>
                  <a:srgbClr val="002060"/>
                </a:solidFill>
              </a:rPr>
              <a:t>Rotational latency</a:t>
            </a:r>
            <a:r>
              <a:rPr lang="en-US" altLang="en-US" sz="1600" dirty="0">
                <a:solidFill>
                  <a:srgbClr val="002060"/>
                </a:solidFill>
              </a:rPr>
              <a:t> </a:t>
            </a:r>
            <a:r>
              <a:rPr lang="en-US" altLang="en-US" sz="1600" dirty="0"/>
              <a:t>– time it takes for the sector to be accessed to appear under the head. </a:t>
            </a:r>
          </a:p>
          <a:p>
            <a:pPr lvl="2">
              <a:spcAft>
                <a:spcPts val="0"/>
              </a:spcAft>
            </a:pPr>
            <a:r>
              <a:rPr lang="en-US" altLang="en-US" sz="1400" dirty="0"/>
              <a:t>4 to 11 milliseconds on typical disks (5400 to 15000 </a:t>
            </a:r>
            <a:r>
              <a:rPr lang="en-US" altLang="en-US" sz="1400" dirty="0" err="1"/>
              <a:t>r.p.m</a:t>
            </a:r>
            <a:r>
              <a:rPr lang="en-US" altLang="en-US" sz="1400" dirty="0"/>
              <a:t>.)</a:t>
            </a:r>
          </a:p>
          <a:p>
            <a:pPr lvl="2">
              <a:spcAft>
                <a:spcPts val="0"/>
              </a:spcAft>
            </a:pPr>
            <a:r>
              <a:rPr lang="en-US" altLang="en-US" sz="1400" dirty="0"/>
              <a:t>Average latency is 1/2 of the above latency.</a:t>
            </a:r>
          </a:p>
          <a:p>
            <a:pPr lvl="1">
              <a:spcAft>
                <a:spcPts val="0"/>
              </a:spcAft>
            </a:pPr>
            <a:r>
              <a:rPr lang="en-US" altLang="en-US" sz="1600" dirty="0"/>
              <a:t>Overall latency is 5 to 20 </a:t>
            </a:r>
            <a:r>
              <a:rPr lang="en-US" altLang="en-US" sz="1600" dirty="0" err="1"/>
              <a:t>msec</a:t>
            </a:r>
            <a:r>
              <a:rPr lang="en-US" altLang="en-US" sz="1600" dirty="0"/>
              <a:t> depending on disk model</a:t>
            </a:r>
          </a:p>
          <a:p>
            <a:pPr>
              <a:spcAft>
                <a:spcPts val="0"/>
              </a:spcAft>
            </a:pPr>
            <a:r>
              <a:rPr lang="en-US" altLang="en-US" sz="1800" b="1" dirty="0">
                <a:solidFill>
                  <a:srgbClr val="002060"/>
                </a:solidFill>
              </a:rPr>
              <a:t>Data-transfer rate </a:t>
            </a:r>
            <a:r>
              <a:rPr lang="en-US" altLang="en-US" sz="1800" dirty="0"/>
              <a:t>– the rate at which data can be retrieved from or stored to the disk.</a:t>
            </a:r>
          </a:p>
          <a:p>
            <a:pPr lvl="1">
              <a:spcAft>
                <a:spcPts val="0"/>
              </a:spcAft>
            </a:pPr>
            <a:r>
              <a:rPr lang="en-US" altLang="en-US" sz="1600" dirty="0"/>
              <a:t>25 to 200 MB per second max rate, lower for inner tracks</a:t>
            </a:r>
          </a:p>
        </p:txBody>
      </p:sp>
      <p:sp>
        <p:nvSpPr>
          <p:cNvPr id="183298" name="Rectangle 2">
            <a:extLst>
              <a:ext uri="{FF2B5EF4-FFF2-40B4-BE49-F238E27FC236}">
                <a16:creationId xmlns:a16="http://schemas.microsoft.com/office/drawing/2014/main" id="{4994ABD0-5835-4B1F-B034-665C08785264}"/>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Performance Measures of Disks</a:t>
            </a:r>
          </a:p>
        </p:txBody>
      </p:sp>
      <p:sp>
        <p:nvSpPr>
          <p:cNvPr id="2" name="Text Box 7">
            <a:extLst>
              <a:ext uri="{FF2B5EF4-FFF2-40B4-BE49-F238E27FC236}">
                <a16:creationId xmlns:a16="http://schemas.microsoft.com/office/drawing/2014/main" id="{911101B8-54CA-459F-5148-E8BB94CFC703}"/>
              </a:ext>
            </a:extLst>
          </p:cNvPr>
          <p:cNvSpPr txBox="1">
            <a:spLocks noChangeArrowheads="1"/>
          </p:cNvSpPr>
          <p:nvPr/>
        </p:nvSpPr>
        <p:spPr bwMode="auto">
          <a:xfrm>
            <a:off x="5762831" y="4414450"/>
            <a:ext cx="3228769" cy="27699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From: 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p:txBody>
      </p:sp>
    </p:spTree>
    <p:extLst>
      <p:ext uri="{BB962C8B-B14F-4D97-AF65-F5344CB8AC3E}">
        <p14:creationId xmlns:p14="http://schemas.microsoft.com/office/powerpoint/2010/main" val="14873927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13EE174-B733-164C-84A7-E23F3049CC21}"/>
              </a:ext>
            </a:extLst>
          </p:cNvPr>
          <p:cNvSpPr>
            <a:spLocks noGrp="1"/>
          </p:cNvSpPr>
          <p:nvPr>
            <p:ph idx="1"/>
          </p:nvPr>
        </p:nvSpPr>
        <p:spPr>
          <a:xfrm>
            <a:off x="152400" y="666750"/>
            <a:ext cx="8839200" cy="3962400"/>
          </a:xfrm>
        </p:spPr>
        <p:txBody>
          <a:bodyPr/>
          <a:lstStyle/>
          <a:p>
            <a:pPr lvl="1">
              <a:spcBef>
                <a:spcPts val="0"/>
              </a:spcBef>
              <a:spcAft>
                <a:spcPts val="600"/>
              </a:spcAft>
            </a:pPr>
            <a:endParaRPr lang="en-US" dirty="0"/>
          </a:p>
          <a:p>
            <a:pPr lvl="1">
              <a:spcBef>
                <a:spcPts val="0"/>
              </a:spcBef>
              <a:spcAft>
                <a:spcPts val="600"/>
              </a:spcAft>
            </a:pPr>
            <a:endParaRPr lang="en-US" dirty="0"/>
          </a:p>
          <a:p>
            <a:pPr>
              <a:spcBef>
                <a:spcPts val="0"/>
              </a:spcBef>
              <a:spcAft>
                <a:spcPts val="600"/>
              </a:spcAft>
            </a:pPr>
            <a:endParaRPr lang="en-US" dirty="0"/>
          </a:p>
          <a:p>
            <a:pPr>
              <a:spcBef>
                <a:spcPts val="0"/>
              </a:spcBef>
              <a:spcAft>
                <a:spcPts val="600"/>
              </a:spcAft>
            </a:pPr>
            <a:endParaRPr lang="en-US" dirty="0"/>
          </a:p>
        </p:txBody>
      </p:sp>
      <p:sp>
        <p:nvSpPr>
          <p:cNvPr id="3" name="Title 2">
            <a:extLst>
              <a:ext uri="{FF2B5EF4-FFF2-40B4-BE49-F238E27FC236}">
                <a16:creationId xmlns:a16="http://schemas.microsoft.com/office/drawing/2014/main" id="{187F2C5B-01D9-0D4F-8F9D-399CAE5A6319}"/>
              </a:ext>
            </a:extLst>
          </p:cNvPr>
          <p:cNvSpPr>
            <a:spLocks noGrp="1"/>
          </p:cNvSpPr>
          <p:nvPr>
            <p:ph type="title"/>
          </p:nvPr>
        </p:nvSpPr>
        <p:spPr/>
        <p:txBody>
          <a:bodyPr/>
          <a:lstStyle/>
          <a:p>
            <a:r>
              <a:rPr lang="en-US" dirty="0"/>
              <a:t>Contents</a:t>
            </a:r>
          </a:p>
        </p:txBody>
      </p:sp>
    </p:spTree>
    <p:extLst>
      <p:ext uri="{BB962C8B-B14F-4D97-AF65-F5344CB8AC3E}">
        <p14:creationId xmlns:p14="http://schemas.microsoft.com/office/powerpoint/2010/main" val="357336476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E0561C9-0634-441F-A201-0576B6037495}"/>
              </a:ext>
            </a:extLst>
          </p:cNvPr>
          <p:cNvSpPr>
            <a:spLocks noGrp="1"/>
          </p:cNvSpPr>
          <p:nvPr>
            <p:ph idx="1"/>
          </p:nvPr>
        </p:nvSpPr>
        <p:spPr/>
        <p:txBody>
          <a:bodyPr/>
          <a:lstStyle/>
          <a:p>
            <a:pPr>
              <a:spcAft>
                <a:spcPts val="0"/>
              </a:spcAft>
            </a:pPr>
            <a:r>
              <a:rPr lang="en-IN" sz="1600" b="1" dirty="0">
                <a:solidFill>
                  <a:srgbClr val="002060"/>
                </a:solidFill>
              </a:rPr>
              <a:t>Disk block </a:t>
            </a:r>
            <a:r>
              <a:rPr lang="en-IN" sz="1600" dirty="0"/>
              <a:t>is a logical unit for storage allocation and retrieval</a:t>
            </a:r>
          </a:p>
          <a:p>
            <a:pPr lvl="1">
              <a:spcAft>
                <a:spcPts val="0"/>
              </a:spcAft>
            </a:pPr>
            <a:r>
              <a:rPr lang="en-IN" sz="1400" dirty="0"/>
              <a:t>4 to 16 kilobytes typically</a:t>
            </a:r>
          </a:p>
          <a:p>
            <a:pPr lvl="2">
              <a:spcAft>
                <a:spcPts val="0"/>
              </a:spcAft>
            </a:pPr>
            <a:r>
              <a:rPr lang="en-US" altLang="en-US" sz="1200" dirty="0"/>
              <a:t>Smaller blocks: more transfers from disk</a:t>
            </a:r>
          </a:p>
          <a:p>
            <a:pPr lvl="2">
              <a:spcAft>
                <a:spcPts val="0"/>
              </a:spcAft>
            </a:pPr>
            <a:r>
              <a:rPr lang="en-US" altLang="en-US" sz="1200" dirty="0"/>
              <a:t>Larger blocks:  more space wasted due to partially filled blocks</a:t>
            </a:r>
            <a:endParaRPr lang="en-IN" sz="1200" dirty="0"/>
          </a:p>
          <a:p>
            <a:pPr>
              <a:spcAft>
                <a:spcPts val="0"/>
              </a:spcAft>
            </a:pPr>
            <a:r>
              <a:rPr lang="en-IN" sz="1600" b="1" dirty="0">
                <a:solidFill>
                  <a:srgbClr val="002060"/>
                </a:solidFill>
              </a:rPr>
              <a:t>Sequential access pattern</a:t>
            </a:r>
            <a:endParaRPr lang="en-IN" sz="1600" dirty="0"/>
          </a:p>
          <a:p>
            <a:pPr lvl="1">
              <a:spcAft>
                <a:spcPts val="0"/>
              </a:spcAft>
            </a:pPr>
            <a:r>
              <a:rPr lang="en-IN" sz="1400" dirty="0"/>
              <a:t>Successive requests are for successive disk blocks</a:t>
            </a:r>
          </a:p>
          <a:p>
            <a:pPr lvl="1">
              <a:spcAft>
                <a:spcPts val="0"/>
              </a:spcAft>
            </a:pPr>
            <a:r>
              <a:rPr lang="en-IN" sz="1400" dirty="0"/>
              <a:t>Disk seek required only for first block</a:t>
            </a:r>
          </a:p>
          <a:p>
            <a:pPr>
              <a:spcAft>
                <a:spcPts val="0"/>
              </a:spcAft>
            </a:pPr>
            <a:r>
              <a:rPr lang="en-IN" sz="1600" b="1" dirty="0">
                <a:solidFill>
                  <a:srgbClr val="002060"/>
                </a:solidFill>
              </a:rPr>
              <a:t>Random access pattern</a:t>
            </a:r>
          </a:p>
          <a:p>
            <a:pPr lvl="1">
              <a:spcAft>
                <a:spcPts val="0"/>
              </a:spcAft>
            </a:pPr>
            <a:r>
              <a:rPr lang="en-IN" sz="1400" dirty="0"/>
              <a:t>Successive requests are for blocks that can be anywhere on disk</a:t>
            </a:r>
          </a:p>
          <a:p>
            <a:pPr lvl="1">
              <a:spcAft>
                <a:spcPts val="0"/>
              </a:spcAft>
            </a:pPr>
            <a:r>
              <a:rPr lang="en-IN" sz="1400" dirty="0"/>
              <a:t>Each access requires a seek</a:t>
            </a:r>
          </a:p>
          <a:p>
            <a:pPr lvl="1">
              <a:spcAft>
                <a:spcPts val="0"/>
              </a:spcAft>
            </a:pPr>
            <a:r>
              <a:rPr lang="en-IN" sz="1400" dirty="0"/>
              <a:t>Transfer rates are low since a lot of time is wasted in seeks</a:t>
            </a:r>
          </a:p>
          <a:p>
            <a:pPr>
              <a:spcAft>
                <a:spcPts val="0"/>
              </a:spcAft>
            </a:pPr>
            <a:r>
              <a:rPr lang="en-IN" sz="1600" b="1" dirty="0">
                <a:solidFill>
                  <a:srgbClr val="002060"/>
                </a:solidFill>
              </a:rPr>
              <a:t>I/O operations per second (IOPS)</a:t>
            </a:r>
          </a:p>
          <a:p>
            <a:pPr lvl="1">
              <a:spcAft>
                <a:spcPts val="0"/>
              </a:spcAft>
            </a:pPr>
            <a:r>
              <a:rPr lang="en-IN" sz="1400" dirty="0"/>
              <a:t>Number of random block reads that a disk can support per second</a:t>
            </a:r>
          </a:p>
          <a:p>
            <a:pPr lvl="1">
              <a:spcAft>
                <a:spcPts val="0"/>
              </a:spcAft>
            </a:pPr>
            <a:r>
              <a:rPr lang="en-IN" sz="1400" dirty="0"/>
              <a:t>50 to 200 IOPS on current generation magnetic disks</a:t>
            </a:r>
          </a:p>
        </p:txBody>
      </p:sp>
      <p:sp>
        <p:nvSpPr>
          <p:cNvPr id="2" name="Title 1">
            <a:extLst>
              <a:ext uri="{FF2B5EF4-FFF2-40B4-BE49-F238E27FC236}">
                <a16:creationId xmlns:a16="http://schemas.microsoft.com/office/drawing/2014/main" id="{A5A2B4E2-E0CA-415E-AB95-0B2593C3979A}"/>
              </a:ext>
            </a:extLst>
          </p:cNvPr>
          <p:cNvSpPr>
            <a:spLocks noGrp="1"/>
          </p:cNvSpPr>
          <p:nvPr>
            <p:ph type="title"/>
          </p:nvPr>
        </p:nvSpPr>
        <p:spPr/>
        <p:txBody>
          <a:bodyPr/>
          <a:lstStyle/>
          <a:p>
            <a:r>
              <a:rPr lang="en-IN" dirty="0"/>
              <a:t>Performance Measures (Cont.)</a:t>
            </a:r>
          </a:p>
        </p:txBody>
      </p:sp>
      <p:sp>
        <p:nvSpPr>
          <p:cNvPr id="4" name="Text Box 7">
            <a:extLst>
              <a:ext uri="{FF2B5EF4-FFF2-40B4-BE49-F238E27FC236}">
                <a16:creationId xmlns:a16="http://schemas.microsoft.com/office/drawing/2014/main" id="{AA6A55D0-2897-6ACA-BE91-2A98FECCEBD0}"/>
              </a:ext>
            </a:extLst>
          </p:cNvPr>
          <p:cNvSpPr txBox="1">
            <a:spLocks noChangeArrowheads="1"/>
          </p:cNvSpPr>
          <p:nvPr/>
        </p:nvSpPr>
        <p:spPr bwMode="auto">
          <a:xfrm>
            <a:off x="5762831" y="4414450"/>
            <a:ext cx="3228769" cy="27699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From: 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p:txBody>
      </p:sp>
    </p:spTree>
    <p:extLst>
      <p:ext uri="{BB962C8B-B14F-4D97-AF65-F5344CB8AC3E}">
        <p14:creationId xmlns:p14="http://schemas.microsoft.com/office/powerpoint/2010/main" val="40595085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7" name="Rectangle 3">
            <a:extLst>
              <a:ext uri="{FF2B5EF4-FFF2-40B4-BE49-F238E27FC236}">
                <a16:creationId xmlns:a16="http://schemas.microsoft.com/office/drawing/2014/main" id="{092CB4A9-2A43-4233-BAB3-4DBA626BFC12}"/>
              </a:ext>
            </a:extLst>
          </p:cNvPr>
          <p:cNvSpPr>
            <a:spLocks noGrp="1" noChangeArrowheads="1"/>
          </p:cNvSpPr>
          <p:nvPr>
            <p:ph idx="1"/>
          </p:nvPr>
        </p:nvSpPr>
        <p:spPr/>
        <p:txBody>
          <a:bodyPr/>
          <a:lstStyle/>
          <a:p>
            <a:pPr>
              <a:spcAft>
                <a:spcPts val="0"/>
              </a:spcAft>
            </a:pPr>
            <a:r>
              <a:rPr lang="en-US" altLang="en-US" b="1" dirty="0">
                <a:solidFill>
                  <a:srgbClr val="002060"/>
                </a:solidFill>
              </a:rPr>
              <a:t>Mean time to failure (MTTF)</a:t>
            </a:r>
            <a:r>
              <a:rPr lang="en-US" altLang="en-US" dirty="0">
                <a:solidFill>
                  <a:srgbClr val="002060"/>
                </a:solidFill>
              </a:rPr>
              <a:t> </a:t>
            </a:r>
            <a:r>
              <a:rPr lang="en-US" altLang="en-US" dirty="0"/>
              <a:t>– the average time the disk is expected to run continuously without any failure.</a:t>
            </a:r>
          </a:p>
          <a:p>
            <a:pPr lvl="1">
              <a:spcAft>
                <a:spcPts val="0"/>
              </a:spcAft>
            </a:pPr>
            <a:r>
              <a:rPr lang="en-US" altLang="en-US" dirty="0"/>
              <a:t>Typically 3 to 5 years</a:t>
            </a:r>
          </a:p>
          <a:p>
            <a:pPr lvl="1">
              <a:spcAft>
                <a:spcPts val="0"/>
              </a:spcAft>
            </a:pPr>
            <a:r>
              <a:rPr lang="en-US" altLang="en-US" dirty="0"/>
              <a:t>Probability of failure of new disks is quite low, corresponding to a</a:t>
            </a:r>
            <a:br>
              <a:rPr lang="en-US" altLang="en-US" dirty="0"/>
            </a:br>
            <a:r>
              <a:rPr lang="ja-JP" altLang="en-US" dirty="0"/>
              <a:t>“</a:t>
            </a:r>
            <a:r>
              <a:rPr lang="en-US" altLang="ja-JP" dirty="0"/>
              <a:t>theoretical MTTF</a:t>
            </a:r>
            <a:r>
              <a:rPr lang="ja-JP" altLang="en-US" dirty="0"/>
              <a:t>”</a:t>
            </a:r>
            <a:r>
              <a:rPr lang="en-US" altLang="ja-JP" dirty="0"/>
              <a:t> of 500,000 to 1,200,000 hours for a new disk</a:t>
            </a:r>
          </a:p>
          <a:p>
            <a:pPr lvl="2">
              <a:spcAft>
                <a:spcPts val="0"/>
              </a:spcAft>
            </a:pPr>
            <a:r>
              <a:rPr lang="en-US" altLang="en-US" dirty="0"/>
              <a:t>E.g., an MTTF of 1,200,000 hours for a new disk means that given 1000 relatively new disks, on an average one will fail every 1200 hours</a:t>
            </a:r>
          </a:p>
          <a:p>
            <a:pPr lvl="1">
              <a:spcAft>
                <a:spcPts val="0"/>
              </a:spcAft>
            </a:pPr>
            <a:r>
              <a:rPr lang="en-US" altLang="en-US" dirty="0"/>
              <a:t>MTTF decreases as disk ages</a:t>
            </a:r>
          </a:p>
          <a:p>
            <a:pPr lvl="1">
              <a:spcAft>
                <a:spcPts val="0"/>
              </a:spcAft>
              <a:buNone/>
            </a:pPr>
            <a:endParaRPr lang="en-US" altLang="en-US" dirty="0"/>
          </a:p>
          <a:p>
            <a:endParaRPr lang="en-US" altLang="en-US" dirty="0"/>
          </a:p>
        </p:txBody>
      </p:sp>
      <p:sp>
        <p:nvSpPr>
          <p:cNvPr id="253954" name="Rectangle 2">
            <a:extLst>
              <a:ext uri="{FF2B5EF4-FFF2-40B4-BE49-F238E27FC236}">
                <a16:creationId xmlns:a16="http://schemas.microsoft.com/office/drawing/2014/main" id="{3C2B3135-EB49-48AB-A82A-CDB3C295A6BB}"/>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Performance Measures (Cont.)</a:t>
            </a:r>
          </a:p>
        </p:txBody>
      </p:sp>
      <p:sp>
        <p:nvSpPr>
          <p:cNvPr id="2" name="Text Box 7">
            <a:extLst>
              <a:ext uri="{FF2B5EF4-FFF2-40B4-BE49-F238E27FC236}">
                <a16:creationId xmlns:a16="http://schemas.microsoft.com/office/drawing/2014/main" id="{E7A4B683-0119-EDF7-5201-E508289EFB38}"/>
              </a:ext>
            </a:extLst>
          </p:cNvPr>
          <p:cNvSpPr txBox="1">
            <a:spLocks noChangeArrowheads="1"/>
          </p:cNvSpPr>
          <p:nvPr/>
        </p:nvSpPr>
        <p:spPr bwMode="auto">
          <a:xfrm>
            <a:off x="5762831" y="4414450"/>
            <a:ext cx="3228769" cy="27699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From: 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p:txBody>
      </p:sp>
    </p:spTree>
    <p:extLst>
      <p:ext uri="{BB962C8B-B14F-4D97-AF65-F5344CB8AC3E}">
        <p14:creationId xmlns:p14="http://schemas.microsoft.com/office/powerpoint/2010/main" val="168947162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8214"/>
            <a:ext cx="8279946" cy="387798"/>
          </a:xfrm>
        </p:spPr>
        <p:txBody>
          <a:bodyPr/>
          <a:lstStyle/>
          <a:p>
            <a:pPr algn="l"/>
            <a:r>
              <a:rPr lang="en-US" dirty="0">
                <a:solidFill>
                  <a:schemeClr val="bg1"/>
                </a:solidFill>
              </a:rPr>
              <a:t>Logical Block Addressing </a:t>
            </a:r>
            <a:r>
              <a:rPr lang="en-US" sz="1400" dirty="0">
                <a:solidFill>
                  <a:schemeClr val="bg1"/>
                </a:solidFill>
              </a:rPr>
              <a:t>(https://</a:t>
            </a:r>
            <a:r>
              <a:rPr lang="en-US" sz="1400" dirty="0" err="1">
                <a:solidFill>
                  <a:schemeClr val="bg1"/>
                </a:solidFill>
              </a:rPr>
              <a:t>gerardnico.com</a:t>
            </a:r>
            <a:r>
              <a:rPr lang="en-US" sz="1400" dirty="0">
                <a:solidFill>
                  <a:schemeClr val="bg1"/>
                </a:solidFill>
              </a:rPr>
              <a:t>/wiki/</a:t>
            </a:r>
            <a:r>
              <a:rPr lang="en-US" sz="1400" dirty="0" err="1">
                <a:solidFill>
                  <a:schemeClr val="bg1"/>
                </a:solidFill>
              </a:rPr>
              <a:t>data_storage</a:t>
            </a:r>
            <a:r>
              <a:rPr lang="en-US" sz="1400" dirty="0">
                <a:solidFill>
                  <a:schemeClr val="bg1"/>
                </a:solidFill>
              </a:rPr>
              <a:t>/</a:t>
            </a:r>
            <a:r>
              <a:rPr lang="en-US" sz="1400" dirty="0" err="1">
                <a:solidFill>
                  <a:schemeClr val="bg1"/>
                </a:solidFill>
              </a:rPr>
              <a:t>lba</a:t>
            </a:r>
            <a:r>
              <a:rPr lang="en-US" sz="1400" dirty="0">
                <a:solidFill>
                  <a:schemeClr val="bg1"/>
                </a:solidFill>
              </a:rPr>
              <a:t>)</a:t>
            </a:r>
          </a:p>
        </p:txBody>
      </p:sp>
      <p:pic>
        <p:nvPicPr>
          <p:cNvPr id="4" name="Picture 3"/>
          <p:cNvPicPr>
            <a:picLocks noChangeAspect="1"/>
          </p:cNvPicPr>
          <p:nvPr/>
        </p:nvPicPr>
        <p:blipFill>
          <a:blip r:embed="rId2"/>
          <a:stretch>
            <a:fillRect/>
          </a:stretch>
        </p:blipFill>
        <p:spPr>
          <a:xfrm>
            <a:off x="104701" y="653771"/>
            <a:ext cx="5638449" cy="3966176"/>
          </a:xfrm>
          <a:prstGeom prst="rect">
            <a:avLst/>
          </a:prstGeom>
        </p:spPr>
      </p:pic>
      <p:sp>
        <p:nvSpPr>
          <p:cNvPr id="5" name="Content Placeholder 4"/>
          <p:cNvSpPr>
            <a:spLocks noGrp="1"/>
          </p:cNvSpPr>
          <p:nvPr>
            <p:ph sz="half" idx="1"/>
          </p:nvPr>
        </p:nvSpPr>
        <p:spPr>
          <a:xfrm>
            <a:off x="5207194" y="653771"/>
            <a:ext cx="3936806" cy="3861473"/>
          </a:xfrm>
        </p:spPr>
        <p:txBody>
          <a:bodyPr>
            <a:normAutofit/>
          </a:bodyPr>
          <a:lstStyle/>
          <a:p>
            <a:r>
              <a:rPr lang="en-US" sz="1600" dirty="0">
                <a:solidFill>
                  <a:srgbClr val="008800"/>
                </a:solidFill>
                <a:latin typeface="-apple-system" charset="0"/>
                <a:hlinkClick r:id="rId3" tooltip="data_storage:chs"/>
              </a:rPr>
              <a:t>CHS</a:t>
            </a:r>
            <a:r>
              <a:rPr lang="en-US" sz="1600" dirty="0">
                <a:solidFill>
                  <a:srgbClr val="212529"/>
                </a:solidFill>
                <a:latin typeface="-apple-system" charset="0"/>
              </a:rPr>
              <a:t> addresses can be converted to LBA addresses using the following formula:</a:t>
            </a:r>
          </a:p>
          <a:p>
            <a:pPr marL="350837" lvl="1" indent="0">
              <a:buNone/>
            </a:pPr>
            <a:r>
              <a:rPr lang="en-US" sz="1400" dirty="0"/>
              <a:t>LBA = (( C x HPC ) + H ) x SPT + S </a:t>
            </a:r>
            <a:r>
              <a:rPr lang="mr-IN" sz="1400" dirty="0"/>
              <a:t>–</a:t>
            </a:r>
            <a:r>
              <a:rPr lang="en-US" sz="1400" dirty="0"/>
              <a:t> 1</a:t>
            </a:r>
          </a:p>
          <a:p>
            <a:pPr marL="350837" lvl="1" indent="0">
              <a:buNone/>
            </a:pPr>
            <a:r>
              <a:rPr lang="en-US" sz="1400" dirty="0">
                <a:solidFill>
                  <a:srgbClr val="212529"/>
                </a:solidFill>
                <a:latin typeface="-apple-system" charset="0"/>
              </a:rPr>
              <a:t>where,</a:t>
            </a:r>
          </a:p>
          <a:p>
            <a:pPr lvl="1">
              <a:buFont typeface="Arial" charset="0"/>
              <a:buChar char="•"/>
            </a:pPr>
            <a:r>
              <a:rPr lang="en-US" sz="1400" dirty="0">
                <a:solidFill>
                  <a:srgbClr val="212529"/>
                </a:solidFill>
                <a:latin typeface="-apple-system" charset="0"/>
              </a:rPr>
              <a:t>C, H and S are the cylinder number, the head number, and the sector number</a:t>
            </a:r>
          </a:p>
          <a:p>
            <a:pPr lvl="1">
              <a:buFont typeface="Arial" charset="0"/>
              <a:buChar char="•"/>
            </a:pPr>
            <a:r>
              <a:rPr lang="en-US" sz="1400" dirty="0">
                <a:solidFill>
                  <a:srgbClr val="212529"/>
                </a:solidFill>
                <a:latin typeface="-apple-system" charset="0"/>
              </a:rPr>
              <a:t>LBA is the logical block address</a:t>
            </a:r>
          </a:p>
          <a:p>
            <a:pPr lvl="1">
              <a:buFont typeface="Arial" charset="0"/>
              <a:buChar char="•"/>
            </a:pPr>
            <a:r>
              <a:rPr lang="en-US" sz="1400" dirty="0">
                <a:solidFill>
                  <a:srgbClr val="212529"/>
                </a:solidFill>
                <a:latin typeface="-apple-system" charset="0"/>
              </a:rPr>
              <a:t>HPC is the number of heads per cylinder</a:t>
            </a:r>
          </a:p>
          <a:p>
            <a:pPr lvl="1">
              <a:buFont typeface="Arial" charset="0"/>
              <a:buChar char="•"/>
            </a:pPr>
            <a:r>
              <a:rPr lang="en-US" sz="1400" dirty="0">
                <a:solidFill>
                  <a:srgbClr val="212529"/>
                </a:solidFill>
                <a:latin typeface="-apple-system" charset="0"/>
              </a:rPr>
              <a:t>SPT is the number of sectors per track</a:t>
            </a:r>
            <a:br>
              <a:rPr lang="en-US" sz="1400" dirty="0">
                <a:solidFill>
                  <a:srgbClr val="212529"/>
                </a:solidFill>
                <a:latin typeface="-apple-system" charset="0"/>
              </a:rPr>
            </a:br>
            <a:endParaRPr lang="en-US" sz="1400" dirty="0">
              <a:solidFill>
                <a:srgbClr val="212529"/>
              </a:solidFill>
              <a:latin typeface="-apple-system" charset="0"/>
            </a:endParaRPr>
          </a:p>
          <a:p>
            <a:pPr marL="350837" lvl="1" indent="0">
              <a:buNone/>
            </a:pPr>
            <a:r>
              <a:rPr lang="en-US" dirty="0">
                <a:solidFill>
                  <a:srgbClr val="212529"/>
                </a:solidFill>
                <a:latin typeface="-apple-system" charset="0"/>
              </a:rPr>
              <a:t>Devices have configuration and metadata</a:t>
            </a:r>
            <a:br>
              <a:rPr lang="en-US" dirty="0">
                <a:solidFill>
                  <a:srgbClr val="212529"/>
                </a:solidFill>
                <a:latin typeface="-apple-system" charset="0"/>
              </a:rPr>
            </a:br>
            <a:r>
              <a:rPr lang="en-US" dirty="0">
                <a:solidFill>
                  <a:srgbClr val="212529"/>
                </a:solidFill>
                <a:latin typeface="-apple-system" charset="0"/>
              </a:rPr>
              <a:t>APIs that allow storage manager to</a:t>
            </a:r>
            <a:endParaRPr lang="en-US" sz="1200" dirty="0">
              <a:solidFill>
                <a:srgbClr val="212529"/>
              </a:solidFill>
              <a:latin typeface="-apple-system" charset="0"/>
            </a:endParaRPr>
          </a:p>
          <a:p>
            <a:pPr marL="971550" lvl="2" indent="-285750" fontAlgn="auto">
              <a:spcBef>
                <a:spcPts val="0"/>
              </a:spcBef>
              <a:buClrTx/>
            </a:pPr>
            <a:r>
              <a:rPr lang="en-US" sz="1200" dirty="0"/>
              <a:t>Map between LBA and CHS</a:t>
            </a:r>
          </a:p>
          <a:p>
            <a:pPr marL="971550" lvl="2" indent="-285750" fontAlgn="auto">
              <a:spcBef>
                <a:spcPts val="0"/>
              </a:spcBef>
              <a:buClrTx/>
            </a:pPr>
            <a:r>
              <a:rPr lang="en-US" sz="1200" dirty="0"/>
              <a:t>To optimize block placement</a:t>
            </a:r>
          </a:p>
          <a:p>
            <a:pPr marL="971550" lvl="2" indent="-285750" fontAlgn="auto">
              <a:spcBef>
                <a:spcPts val="0"/>
              </a:spcBef>
              <a:buClrTx/>
            </a:pPr>
            <a:r>
              <a:rPr lang="en-US" sz="1200" dirty="0"/>
              <a:t>Based on access patterns, statistics,</a:t>
            </a:r>
            <a:br>
              <a:rPr lang="en-US" sz="1200" dirty="0"/>
            </a:br>
            <a:r>
              <a:rPr lang="en-US" sz="1200" dirty="0"/>
              <a:t>data schema, etc.</a:t>
            </a:r>
          </a:p>
          <a:p>
            <a:pPr marL="636587" lvl="1" indent="-285750" fontAlgn="auto">
              <a:spcBef>
                <a:spcPts val="0"/>
              </a:spcBef>
              <a:buClrTx/>
            </a:pPr>
            <a:endParaRPr lang="en-US" sz="1400" dirty="0"/>
          </a:p>
        </p:txBody>
      </p:sp>
    </p:spTree>
    <p:extLst>
      <p:ext uri="{BB962C8B-B14F-4D97-AF65-F5344CB8AC3E}">
        <p14:creationId xmlns:p14="http://schemas.microsoft.com/office/powerpoint/2010/main" val="14132519"/>
      </p:ext>
    </p:extLst>
  </p:cSld>
  <p:clrMapOvr>
    <a:masterClrMapping/>
  </p:clrMapOvr>
  <p:transition spd="med">
    <p:wipe dir="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304800" y="-7166"/>
            <a:ext cx="8239126" cy="387798"/>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prstClr val="white"/>
                </a:solidFill>
                <a:effectLst/>
                <a:uLnTx/>
                <a:uFillTx/>
                <a:latin typeface="Calibri"/>
                <a:ea typeface="ＭＳ Ｐゴシック" charset="-128"/>
                <a:cs typeface="+mj-cs"/>
              </a:rPr>
              <a:t>I/O Architecture</a:t>
            </a:r>
            <a:endParaRPr kumimoji="0" lang="en-US" sz="2400" b="0" i="0" u="none" strike="noStrike" kern="1200" cap="none" spc="0" normalizeH="0" baseline="0" noProof="0" dirty="0">
              <a:ln>
                <a:noFill/>
              </a:ln>
              <a:solidFill>
                <a:prstClr val="white"/>
              </a:solidFill>
              <a:effectLst/>
              <a:uLnTx/>
              <a:uFillTx/>
              <a:latin typeface="Calibri"/>
              <a:ea typeface="ＭＳ Ｐゴシック" charset="-128"/>
              <a:cs typeface="+mj-cs"/>
            </a:endParaRPr>
          </a:p>
        </p:txBody>
      </p:sp>
      <p:sp>
        <p:nvSpPr>
          <p:cNvPr id="3" name="Title 1"/>
          <p:cNvSpPr txBox="1">
            <a:spLocks/>
          </p:cNvSpPr>
          <p:nvPr/>
        </p:nvSpPr>
        <p:spPr>
          <a:xfrm>
            <a:off x="415351" y="784878"/>
            <a:ext cx="2743200" cy="2743200"/>
          </a:xfrm>
          <a:prstGeom prst="roundRect">
            <a:avLst>
              <a:gd name="adj" fmla="val 2752"/>
            </a:avLst>
          </a:prstGeom>
        </p:spPr>
        <p:txBody>
          <a:bodyPr>
            <a:noAutofit/>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3200" b="0" i="0" u="sng" strike="noStrike" kern="1200" cap="none" spc="0" normalizeH="0" baseline="0" noProof="0">
                <a:ln>
                  <a:noFill/>
                </a:ln>
                <a:solidFill>
                  <a:prstClr val="black"/>
                </a:solidFill>
                <a:effectLst/>
                <a:uLnTx/>
                <a:uFillTx/>
                <a:latin typeface="Calibri"/>
                <a:ea typeface="ＭＳ Ｐゴシック" charset="-128"/>
                <a:cs typeface="+mj-cs"/>
              </a:rPr>
              <a:t>R</a:t>
            </a:r>
            <a:r>
              <a:rPr kumimoji="0" lang="en-US" sz="3200" b="0" i="0" u="none" strike="noStrike" kern="1200" cap="none" spc="0" normalizeH="0" baseline="0" noProof="0">
                <a:ln>
                  <a:noFill/>
                </a:ln>
                <a:solidFill>
                  <a:prstClr val="black"/>
                </a:solidFill>
                <a:effectLst/>
                <a:uLnTx/>
                <a:uFillTx/>
                <a:latin typeface="Calibri"/>
                <a:ea typeface="ＭＳ Ｐゴシック" charset="-128"/>
                <a:cs typeface="+mj-cs"/>
              </a:rPr>
              <a:t>edundant</a:t>
            </a:r>
            <a:br>
              <a:rPr kumimoji="0" lang="en-US" sz="3200" b="0" i="0" u="none" strike="noStrike" kern="1200" cap="none" spc="0" normalizeH="0" baseline="0" noProof="0">
                <a:ln>
                  <a:noFill/>
                </a:ln>
                <a:solidFill>
                  <a:prstClr val="black"/>
                </a:solidFill>
                <a:effectLst/>
                <a:uLnTx/>
                <a:uFillTx/>
                <a:latin typeface="Calibri"/>
                <a:ea typeface="ＭＳ Ｐゴシック" charset="-128"/>
                <a:cs typeface="+mj-cs"/>
              </a:rPr>
            </a:br>
            <a:r>
              <a:rPr kumimoji="0" lang="en-US" sz="3200" b="0" i="0" u="sng" strike="noStrike" kern="1200" cap="none" spc="0" normalizeH="0" baseline="0" noProof="0">
                <a:ln>
                  <a:noFill/>
                </a:ln>
                <a:solidFill>
                  <a:prstClr val="black"/>
                </a:solidFill>
                <a:effectLst/>
                <a:uLnTx/>
                <a:uFillTx/>
                <a:latin typeface="Calibri"/>
                <a:ea typeface="ＭＳ Ｐゴシック" charset="-128"/>
                <a:cs typeface="+mj-cs"/>
              </a:rPr>
              <a:t>A</a:t>
            </a:r>
            <a:r>
              <a:rPr kumimoji="0" lang="en-US" sz="3200" b="0" i="0" u="none" strike="noStrike" kern="1200" cap="none" spc="0" normalizeH="0" baseline="0" noProof="0">
                <a:ln>
                  <a:noFill/>
                </a:ln>
                <a:solidFill>
                  <a:prstClr val="black"/>
                </a:solidFill>
                <a:effectLst/>
                <a:uLnTx/>
                <a:uFillTx/>
                <a:latin typeface="Calibri"/>
                <a:ea typeface="ＭＳ Ｐゴシック" charset="-128"/>
                <a:cs typeface="+mj-cs"/>
              </a:rPr>
              <a:t>rray</a:t>
            </a:r>
            <a:br>
              <a:rPr kumimoji="0" lang="en-US" sz="3200" b="0" i="0" u="none" strike="noStrike" kern="1200" cap="none" spc="0" normalizeH="0" baseline="0" noProof="0">
                <a:ln>
                  <a:noFill/>
                </a:ln>
                <a:solidFill>
                  <a:prstClr val="black"/>
                </a:solidFill>
                <a:effectLst/>
                <a:uLnTx/>
                <a:uFillTx/>
                <a:latin typeface="Calibri"/>
                <a:ea typeface="ＭＳ Ｐゴシック" charset="-128"/>
                <a:cs typeface="+mj-cs"/>
              </a:rPr>
            </a:br>
            <a:r>
              <a:rPr kumimoji="0" lang="en-US" sz="3200" b="0" i="0" u="none" strike="noStrike" kern="1200" cap="none" spc="0" normalizeH="0" baseline="0" noProof="0">
                <a:ln>
                  <a:noFill/>
                </a:ln>
                <a:solidFill>
                  <a:prstClr val="black"/>
                </a:solidFill>
                <a:effectLst/>
                <a:uLnTx/>
                <a:uFillTx/>
                <a:latin typeface="Calibri"/>
                <a:ea typeface="ＭＳ Ｐゴシック" charset="-128"/>
                <a:cs typeface="+mj-cs"/>
              </a:rPr>
              <a:t>of</a:t>
            </a:r>
            <a:br>
              <a:rPr kumimoji="0" lang="en-US" sz="3200" b="0" i="0" u="none" strike="noStrike" kern="1200" cap="none" spc="0" normalizeH="0" baseline="0" noProof="0">
                <a:ln>
                  <a:noFill/>
                </a:ln>
                <a:solidFill>
                  <a:prstClr val="black"/>
                </a:solidFill>
                <a:effectLst/>
                <a:uLnTx/>
                <a:uFillTx/>
                <a:latin typeface="Calibri"/>
                <a:ea typeface="ＭＳ Ｐゴシック" charset="-128"/>
                <a:cs typeface="+mj-cs"/>
              </a:rPr>
            </a:br>
            <a:r>
              <a:rPr kumimoji="0" lang="en-US" sz="3200" b="0" i="0" u="sng" strike="noStrike" kern="1200" cap="none" spc="0" normalizeH="0" baseline="0" noProof="0">
                <a:ln>
                  <a:noFill/>
                </a:ln>
                <a:solidFill>
                  <a:prstClr val="black"/>
                </a:solidFill>
                <a:effectLst/>
                <a:uLnTx/>
                <a:uFillTx/>
                <a:latin typeface="Calibri"/>
                <a:ea typeface="ＭＳ Ｐゴシック" charset="-128"/>
                <a:cs typeface="+mj-cs"/>
              </a:rPr>
              <a:t>I</a:t>
            </a:r>
            <a:r>
              <a:rPr kumimoji="0" lang="en-US" sz="3200" b="0" i="0" u="none" strike="noStrike" kern="1200" cap="none" spc="0" normalizeH="0" baseline="0" noProof="0">
                <a:ln>
                  <a:noFill/>
                </a:ln>
                <a:solidFill>
                  <a:prstClr val="black"/>
                </a:solidFill>
                <a:effectLst/>
                <a:uLnTx/>
                <a:uFillTx/>
                <a:latin typeface="Calibri"/>
                <a:ea typeface="ＭＳ Ｐゴシック" charset="-128"/>
                <a:cs typeface="+mj-cs"/>
              </a:rPr>
              <a:t>ndependent</a:t>
            </a:r>
            <a:br>
              <a:rPr kumimoji="0" lang="en-US" sz="3200" b="0" i="0" u="none" strike="noStrike" kern="1200" cap="none" spc="0" normalizeH="0" baseline="0" noProof="0">
                <a:ln>
                  <a:noFill/>
                </a:ln>
                <a:solidFill>
                  <a:prstClr val="black"/>
                </a:solidFill>
                <a:effectLst/>
                <a:uLnTx/>
                <a:uFillTx/>
                <a:latin typeface="Calibri"/>
                <a:ea typeface="ＭＳ Ｐゴシック" charset="-128"/>
                <a:cs typeface="+mj-cs"/>
              </a:rPr>
            </a:br>
            <a:r>
              <a:rPr kumimoji="0" lang="en-US" sz="3200" b="0" i="0" u="sng" strike="noStrike" kern="1200" cap="none" spc="0" normalizeH="0" baseline="0" noProof="0">
                <a:ln>
                  <a:noFill/>
                </a:ln>
                <a:solidFill>
                  <a:prstClr val="black"/>
                </a:solidFill>
                <a:effectLst/>
                <a:uLnTx/>
                <a:uFillTx/>
                <a:latin typeface="Calibri"/>
                <a:ea typeface="ＭＳ Ｐゴシック" charset="-128"/>
                <a:cs typeface="+mj-cs"/>
              </a:rPr>
              <a:t>D</a:t>
            </a:r>
            <a:r>
              <a:rPr kumimoji="0" lang="en-US" sz="3200" b="0" i="0" u="none" strike="noStrike" kern="1200" cap="none" spc="0" normalizeH="0" baseline="0" noProof="0">
                <a:ln>
                  <a:noFill/>
                </a:ln>
                <a:solidFill>
                  <a:prstClr val="black"/>
                </a:solidFill>
                <a:effectLst/>
                <a:uLnTx/>
                <a:uFillTx/>
                <a:latin typeface="Calibri"/>
                <a:ea typeface="ＭＳ Ｐゴシック" charset="-128"/>
                <a:cs typeface="+mj-cs"/>
              </a:rPr>
              <a:t>isks</a:t>
            </a:r>
            <a:br>
              <a:rPr kumimoji="0" lang="en-US" sz="3200" b="0" i="0" u="none" strike="noStrike" kern="1200" cap="none" spc="0" normalizeH="0" baseline="0" noProof="0">
                <a:ln>
                  <a:noFill/>
                </a:ln>
                <a:solidFill>
                  <a:prstClr val="black"/>
                </a:solidFill>
                <a:effectLst/>
                <a:uLnTx/>
                <a:uFillTx/>
                <a:latin typeface="Calibri"/>
                <a:ea typeface="ＭＳ Ｐゴシック" charset="-128"/>
                <a:cs typeface="+mj-cs"/>
              </a:rPr>
            </a:br>
            <a:br>
              <a:rPr kumimoji="0" lang="en-US" sz="3200" b="0" i="0" u="none" strike="noStrike" kern="1200" cap="none" spc="0" normalizeH="0" baseline="0" noProof="0">
                <a:ln>
                  <a:noFill/>
                </a:ln>
                <a:solidFill>
                  <a:prstClr val="black"/>
                </a:solidFill>
                <a:effectLst/>
                <a:uLnTx/>
                <a:uFillTx/>
                <a:latin typeface="Calibri"/>
                <a:ea typeface="ＭＳ Ｐゴシック" charset="-128"/>
                <a:cs typeface="+mj-cs"/>
              </a:rPr>
            </a:br>
            <a:r>
              <a:rPr kumimoji="0" lang="en-US" sz="3200" b="0" i="0" u="none" strike="noStrike" kern="1200" cap="none" spc="0" normalizeH="0" baseline="0" noProof="0">
                <a:ln>
                  <a:noFill/>
                </a:ln>
                <a:solidFill>
                  <a:prstClr val="black"/>
                </a:solidFill>
                <a:effectLst/>
                <a:uLnTx/>
                <a:uFillTx/>
                <a:latin typeface="Calibri"/>
                <a:ea typeface="ＭＳ Ｐゴシック" charset="-128"/>
                <a:cs typeface="+mj-cs"/>
              </a:rPr>
              <a:t>(RAID)</a:t>
            </a:r>
            <a:endParaRPr kumimoji="0" lang="en-US" sz="3200" b="0" i="0" u="none" strike="noStrike" kern="1200" cap="none" spc="0" normalizeH="0" baseline="0" noProof="0" dirty="0">
              <a:ln>
                <a:noFill/>
              </a:ln>
              <a:solidFill>
                <a:prstClr val="black"/>
              </a:solidFill>
              <a:effectLst/>
              <a:uLnTx/>
              <a:uFillTx/>
              <a:latin typeface="Calibri"/>
              <a:ea typeface="ＭＳ Ｐゴシック" charset="-128"/>
              <a:cs typeface="+mj-cs"/>
            </a:endParaRPr>
          </a:p>
        </p:txBody>
      </p:sp>
      <p:pic>
        <p:nvPicPr>
          <p:cNvPr id="4" name="Picture 3"/>
          <p:cNvPicPr>
            <a:picLocks noChangeAspect="1"/>
          </p:cNvPicPr>
          <p:nvPr/>
        </p:nvPicPr>
        <p:blipFill>
          <a:blip r:embed="rId2"/>
          <a:stretch>
            <a:fillRect/>
          </a:stretch>
        </p:blipFill>
        <p:spPr>
          <a:xfrm>
            <a:off x="6440606" y="644714"/>
            <a:ext cx="2609753" cy="1957315"/>
          </a:xfrm>
          <a:prstGeom prst="rect">
            <a:avLst/>
          </a:prstGeom>
        </p:spPr>
      </p:pic>
      <p:pic>
        <p:nvPicPr>
          <p:cNvPr id="5" name="Picture 4"/>
          <p:cNvPicPr>
            <a:picLocks noChangeAspect="1"/>
          </p:cNvPicPr>
          <p:nvPr/>
        </p:nvPicPr>
        <p:blipFill>
          <a:blip r:embed="rId3"/>
          <a:stretch>
            <a:fillRect/>
          </a:stretch>
        </p:blipFill>
        <p:spPr>
          <a:xfrm>
            <a:off x="3690556" y="514350"/>
            <a:ext cx="2218045" cy="2218045"/>
          </a:xfrm>
          <a:prstGeom prst="rect">
            <a:avLst/>
          </a:prstGeom>
        </p:spPr>
      </p:pic>
      <p:pic>
        <p:nvPicPr>
          <p:cNvPr id="6" name="Picture 5"/>
          <p:cNvPicPr>
            <a:picLocks noChangeAspect="1"/>
          </p:cNvPicPr>
          <p:nvPr/>
        </p:nvPicPr>
        <p:blipFill>
          <a:blip r:embed="rId4"/>
          <a:stretch>
            <a:fillRect/>
          </a:stretch>
        </p:blipFill>
        <p:spPr>
          <a:xfrm>
            <a:off x="4038600" y="2478796"/>
            <a:ext cx="3910272" cy="2098563"/>
          </a:xfrm>
          <a:prstGeom prst="rect">
            <a:avLst/>
          </a:prstGeom>
        </p:spPr>
      </p:pic>
    </p:spTree>
    <p:extLst>
      <p:ext uri="{BB962C8B-B14F-4D97-AF65-F5344CB8AC3E}">
        <p14:creationId xmlns:p14="http://schemas.microsoft.com/office/powerpoint/2010/main" val="2587643590"/>
      </p:ext>
    </p:extLst>
  </p:cSld>
  <p:clrMapOvr>
    <a:masterClrMapping/>
  </p:clrMapOvr>
  <p:transition spd="med">
    <p:wipe dir="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6603"/>
            <a:ext cx="8279946" cy="387798"/>
          </a:xfrm>
        </p:spPr>
        <p:txBody>
          <a:bodyPr/>
          <a:lstStyle/>
          <a:p>
            <a:pPr algn="l"/>
            <a:r>
              <a:rPr lang="en-US" dirty="0">
                <a:solidFill>
                  <a:schemeClr val="bg1"/>
                </a:solidFill>
              </a:rPr>
              <a:t>RAID </a:t>
            </a:r>
            <a:r>
              <a:rPr lang="en-US" sz="1600" dirty="0">
                <a:solidFill>
                  <a:schemeClr val="bg1"/>
                </a:solidFill>
              </a:rPr>
              <a:t>(https://</a:t>
            </a:r>
            <a:r>
              <a:rPr lang="en-US" sz="1600" dirty="0" err="1">
                <a:solidFill>
                  <a:schemeClr val="bg1"/>
                </a:solidFill>
              </a:rPr>
              <a:t>en.wikipedia.org</a:t>
            </a:r>
            <a:r>
              <a:rPr lang="en-US" sz="1600" dirty="0">
                <a:solidFill>
                  <a:schemeClr val="bg1"/>
                </a:solidFill>
              </a:rPr>
              <a:t>/wiki/RAID)</a:t>
            </a:r>
            <a:endParaRPr lang="en-US" dirty="0">
              <a:solidFill>
                <a:schemeClr val="bg1"/>
              </a:solidFill>
            </a:endParaRPr>
          </a:p>
        </p:txBody>
      </p:sp>
      <p:sp>
        <p:nvSpPr>
          <p:cNvPr id="3" name="Content Placeholder 2"/>
          <p:cNvSpPr>
            <a:spLocks noGrp="1"/>
          </p:cNvSpPr>
          <p:nvPr>
            <p:ph sz="half" idx="1"/>
          </p:nvPr>
        </p:nvSpPr>
        <p:spPr>
          <a:xfrm>
            <a:off x="457199" y="709685"/>
            <a:ext cx="8413845" cy="3805560"/>
          </a:xfrm>
        </p:spPr>
        <p:txBody>
          <a:bodyPr>
            <a:normAutofit fontScale="85000" lnSpcReduction="20000"/>
          </a:bodyPr>
          <a:lstStyle/>
          <a:p>
            <a:pPr marL="0" indent="0">
              <a:lnSpc>
                <a:spcPct val="120000"/>
              </a:lnSpc>
              <a:spcBef>
                <a:spcPts val="0"/>
              </a:spcBef>
              <a:spcAft>
                <a:spcPts val="100"/>
              </a:spcAft>
              <a:buNone/>
            </a:pPr>
            <a:r>
              <a:rPr lang="en-US" b="1" dirty="0"/>
              <a:t>“RAID</a:t>
            </a:r>
            <a:r>
              <a:rPr lang="en-US" dirty="0"/>
              <a:t> (</a:t>
            </a:r>
            <a:r>
              <a:rPr lang="en-US" b="1" dirty="0"/>
              <a:t>redundant array of independent disks</a:t>
            </a:r>
            <a:r>
              <a:rPr lang="en-US" dirty="0"/>
              <a:t>) is a data </a:t>
            </a:r>
            <a:r>
              <a:rPr lang="en-US" dirty="0">
                <a:hlinkClick r:id="rId2" tooltip="Storage virtualization"/>
              </a:rPr>
              <a:t>storage virtualization</a:t>
            </a:r>
            <a:r>
              <a:rPr lang="en-US" dirty="0"/>
              <a:t> technology that combines multiple physical </a:t>
            </a:r>
            <a:r>
              <a:rPr lang="en-US" dirty="0">
                <a:hlinkClick r:id="rId3" tooltip="Disk drive"/>
              </a:rPr>
              <a:t>disk drive</a:t>
            </a:r>
            <a:r>
              <a:rPr lang="en-US" dirty="0"/>
              <a:t> components into a single logical unit for the purposes of </a:t>
            </a:r>
            <a:r>
              <a:rPr lang="en-US" dirty="0">
                <a:hlinkClick r:id="rId4" tooltip="Data redundancy"/>
              </a:rPr>
              <a:t>data redundancy</a:t>
            </a:r>
            <a:r>
              <a:rPr lang="en-US" dirty="0"/>
              <a:t>, performance improvement, or both. (</a:t>
            </a:r>
            <a:r>
              <a:rPr lang="mr-IN" dirty="0"/>
              <a:t>…</a:t>
            </a:r>
            <a:r>
              <a:rPr lang="en-US" dirty="0"/>
              <a:t>) </a:t>
            </a:r>
            <a:br>
              <a:rPr lang="en-US" dirty="0"/>
            </a:br>
            <a:endParaRPr lang="en-US" dirty="0"/>
          </a:p>
          <a:p>
            <a:pPr marL="0" indent="0">
              <a:lnSpc>
                <a:spcPct val="120000"/>
              </a:lnSpc>
              <a:spcBef>
                <a:spcPts val="0"/>
              </a:spcBef>
              <a:spcAft>
                <a:spcPts val="100"/>
              </a:spcAft>
              <a:buNone/>
            </a:pPr>
            <a:r>
              <a:rPr lang="en-US" dirty="0">
                <a:hlinkClick r:id="rId5" tooltip="RAID 0"/>
              </a:rPr>
              <a:t>RAID 0</a:t>
            </a:r>
            <a:r>
              <a:rPr lang="en-US" dirty="0"/>
              <a:t> consists of </a:t>
            </a:r>
            <a:r>
              <a:rPr lang="en-US" dirty="0">
                <a:hlinkClick r:id="rId6" tooltip="Data striping"/>
              </a:rPr>
              <a:t>striping</a:t>
            </a:r>
            <a:r>
              <a:rPr lang="en-US" dirty="0"/>
              <a:t>, without </a:t>
            </a:r>
            <a:r>
              <a:rPr lang="en-US" dirty="0">
                <a:hlinkClick r:id="rId7" tooltip="Disk mirroring"/>
              </a:rPr>
              <a:t>mirroring</a:t>
            </a:r>
            <a:r>
              <a:rPr lang="en-US" dirty="0"/>
              <a:t> or </a:t>
            </a:r>
            <a:r>
              <a:rPr lang="en-US" dirty="0">
                <a:hlinkClick r:id="rId8" tooltip="Parity bit"/>
              </a:rPr>
              <a:t>parity</a:t>
            </a:r>
            <a:r>
              <a:rPr lang="en-US" dirty="0"/>
              <a:t>. (</a:t>
            </a:r>
            <a:r>
              <a:rPr lang="mr-IN" dirty="0"/>
              <a:t>…</a:t>
            </a:r>
            <a:r>
              <a:rPr lang="en-US" dirty="0"/>
              <a:t>)</a:t>
            </a:r>
          </a:p>
          <a:p>
            <a:pPr marL="0" indent="0">
              <a:lnSpc>
                <a:spcPct val="120000"/>
              </a:lnSpc>
              <a:spcBef>
                <a:spcPts val="0"/>
              </a:spcBef>
              <a:spcAft>
                <a:spcPts val="100"/>
              </a:spcAft>
              <a:buNone/>
            </a:pPr>
            <a:r>
              <a:rPr lang="en-US" dirty="0">
                <a:hlinkClick r:id="rId9" tooltip="RAID 1"/>
              </a:rPr>
              <a:t>RAID 1</a:t>
            </a:r>
            <a:r>
              <a:rPr lang="en-US" dirty="0"/>
              <a:t> consists of data mirroring, without parity or striping. (</a:t>
            </a:r>
            <a:r>
              <a:rPr lang="mr-IN" dirty="0"/>
              <a:t>…</a:t>
            </a:r>
            <a:r>
              <a:rPr lang="en-US" dirty="0"/>
              <a:t>)</a:t>
            </a:r>
          </a:p>
          <a:p>
            <a:pPr marL="0" indent="0">
              <a:lnSpc>
                <a:spcPct val="120000"/>
              </a:lnSpc>
              <a:spcBef>
                <a:spcPts val="0"/>
              </a:spcBef>
              <a:spcAft>
                <a:spcPts val="100"/>
              </a:spcAft>
              <a:buNone/>
            </a:pPr>
            <a:r>
              <a:rPr lang="en-US" dirty="0">
                <a:hlinkClick r:id="rId10" tooltip="RAID 2"/>
              </a:rPr>
              <a:t>RAID 2</a:t>
            </a:r>
            <a:r>
              <a:rPr lang="en-US" dirty="0"/>
              <a:t> consists of bit-level striping with dedicated </a:t>
            </a:r>
            <a:r>
              <a:rPr lang="en-US" dirty="0">
                <a:hlinkClick r:id="rId11" tooltip="Hamming code"/>
              </a:rPr>
              <a:t>Hamming-code</a:t>
            </a:r>
            <a:r>
              <a:rPr lang="en-US" dirty="0"/>
              <a:t> parity. (</a:t>
            </a:r>
            <a:r>
              <a:rPr lang="mr-IN" dirty="0"/>
              <a:t>…</a:t>
            </a:r>
            <a:r>
              <a:rPr lang="en-US" dirty="0"/>
              <a:t>)</a:t>
            </a:r>
          </a:p>
          <a:p>
            <a:pPr marL="0" indent="0">
              <a:lnSpc>
                <a:spcPct val="120000"/>
              </a:lnSpc>
              <a:spcBef>
                <a:spcPts val="0"/>
              </a:spcBef>
              <a:spcAft>
                <a:spcPts val="100"/>
              </a:spcAft>
              <a:buNone/>
            </a:pPr>
            <a:r>
              <a:rPr lang="en-US" dirty="0">
                <a:hlinkClick r:id="rId12" tooltip="RAID 3"/>
              </a:rPr>
              <a:t>RAID 3</a:t>
            </a:r>
            <a:r>
              <a:rPr lang="en-US" dirty="0"/>
              <a:t> consists of byte-level striping with dedicated parity. (</a:t>
            </a:r>
            <a:r>
              <a:rPr lang="mr-IN" dirty="0"/>
              <a:t>…</a:t>
            </a:r>
            <a:r>
              <a:rPr lang="en-US" dirty="0"/>
              <a:t>)</a:t>
            </a:r>
          </a:p>
          <a:p>
            <a:pPr marL="0" indent="0">
              <a:lnSpc>
                <a:spcPct val="120000"/>
              </a:lnSpc>
              <a:spcBef>
                <a:spcPts val="0"/>
              </a:spcBef>
              <a:spcAft>
                <a:spcPts val="100"/>
              </a:spcAft>
              <a:buNone/>
            </a:pPr>
            <a:r>
              <a:rPr lang="en-US" dirty="0">
                <a:hlinkClick r:id="rId13" tooltip="RAID 4"/>
              </a:rPr>
              <a:t>RAID 4</a:t>
            </a:r>
            <a:r>
              <a:rPr lang="en-US" dirty="0"/>
              <a:t> consists of block-level striping with dedicated parity. (</a:t>
            </a:r>
            <a:r>
              <a:rPr lang="mr-IN" dirty="0"/>
              <a:t>…</a:t>
            </a:r>
            <a:r>
              <a:rPr lang="en-US" dirty="0"/>
              <a:t>)</a:t>
            </a:r>
          </a:p>
          <a:p>
            <a:pPr marL="0" indent="0">
              <a:lnSpc>
                <a:spcPct val="120000"/>
              </a:lnSpc>
              <a:spcBef>
                <a:spcPts val="0"/>
              </a:spcBef>
              <a:spcAft>
                <a:spcPts val="100"/>
              </a:spcAft>
              <a:buNone/>
            </a:pPr>
            <a:r>
              <a:rPr lang="en-US" dirty="0">
                <a:hlinkClick r:id="rId14" tooltip="RAID 5"/>
              </a:rPr>
              <a:t>RAID 5</a:t>
            </a:r>
            <a:r>
              <a:rPr lang="en-US" dirty="0"/>
              <a:t> consists of block-level striping with distributed parity. (</a:t>
            </a:r>
            <a:r>
              <a:rPr lang="mr-IN" dirty="0"/>
              <a:t>…</a:t>
            </a:r>
            <a:r>
              <a:rPr lang="en-US" dirty="0"/>
              <a:t>)</a:t>
            </a:r>
          </a:p>
          <a:p>
            <a:pPr marL="0" indent="0">
              <a:lnSpc>
                <a:spcPct val="120000"/>
              </a:lnSpc>
              <a:spcBef>
                <a:spcPts val="0"/>
              </a:spcBef>
              <a:spcAft>
                <a:spcPts val="100"/>
              </a:spcAft>
              <a:buNone/>
            </a:pPr>
            <a:r>
              <a:rPr lang="en-US" dirty="0">
                <a:hlinkClick r:id="rId15" tooltip="RAID 6"/>
              </a:rPr>
              <a:t>RAID 6</a:t>
            </a:r>
            <a:r>
              <a:rPr lang="en-US" dirty="0"/>
              <a:t> consists of block-level striping with double distributed parity. (</a:t>
            </a:r>
            <a:r>
              <a:rPr lang="mr-IN" dirty="0"/>
              <a:t>…</a:t>
            </a:r>
            <a:r>
              <a:rPr lang="en-US" dirty="0"/>
              <a:t>)</a:t>
            </a:r>
          </a:p>
          <a:p>
            <a:pPr marL="0" indent="0">
              <a:lnSpc>
                <a:spcPct val="120000"/>
              </a:lnSpc>
              <a:spcBef>
                <a:spcPts val="0"/>
              </a:spcBef>
              <a:spcAft>
                <a:spcPts val="100"/>
              </a:spcAft>
              <a:buNone/>
            </a:pPr>
            <a:endParaRPr lang="en-US" dirty="0"/>
          </a:p>
          <a:p>
            <a:pPr marL="0" indent="0">
              <a:lnSpc>
                <a:spcPct val="120000"/>
              </a:lnSpc>
              <a:spcBef>
                <a:spcPts val="0"/>
              </a:spcBef>
              <a:spcAft>
                <a:spcPts val="100"/>
              </a:spcAft>
              <a:buNone/>
            </a:pPr>
            <a:r>
              <a:rPr lang="en-US" dirty="0"/>
              <a:t>Nested RAID</a:t>
            </a:r>
          </a:p>
          <a:p>
            <a:pPr lvl="1">
              <a:lnSpc>
                <a:spcPct val="120000"/>
              </a:lnSpc>
              <a:spcBef>
                <a:spcPts val="0"/>
              </a:spcBef>
              <a:spcAft>
                <a:spcPts val="100"/>
              </a:spcAft>
            </a:pPr>
            <a:r>
              <a:rPr lang="en-US" dirty="0"/>
              <a:t>RAID 0+1: creates two stripes and mirrors them. (</a:t>
            </a:r>
            <a:r>
              <a:rPr lang="mr-IN" dirty="0"/>
              <a:t>…</a:t>
            </a:r>
            <a:r>
              <a:rPr lang="en-US" dirty="0"/>
              <a:t>)</a:t>
            </a:r>
          </a:p>
          <a:p>
            <a:pPr lvl="1">
              <a:lnSpc>
                <a:spcPct val="120000"/>
              </a:lnSpc>
              <a:spcBef>
                <a:spcPts val="0"/>
              </a:spcBef>
              <a:spcAft>
                <a:spcPts val="100"/>
              </a:spcAft>
            </a:pPr>
            <a:r>
              <a:rPr lang="en-US" dirty="0"/>
              <a:t>RAID 1+0: creates a striped set from a series of mirrored drives. (</a:t>
            </a:r>
            <a:r>
              <a:rPr lang="mr-IN" dirty="0"/>
              <a:t>…</a:t>
            </a:r>
            <a:r>
              <a:rPr lang="en-US" dirty="0"/>
              <a:t>)</a:t>
            </a:r>
          </a:p>
          <a:p>
            <a:pPr lvl="1">
              <a:lnSpc>
                <a:spcPct val="120000"/>
              </a:lnSpc>
              <a:spcBef>
                <a:spcPts val="0"/>
              </a:spcBef>
              <a:spcAft>
                <a:spcPts val="100"/>
              </a:spcAft>
            </a:pPr>
            <a:r>
              <a:rPr lang="en-US" b="1" dirty="0">
                <a:hlinkClick r:id="rId16" tooltip="JBOD"/>
              </a:rPr>
              <a:t>JBOD</a:t>
            </a:r>
            <a:r>
              <a:rPr lang="en-US" b="1" dirty="0"/>
              <a:t> RAID N+N:</a:t>
            </a:r>
            <a:r>
              <a:rPr lang="en-US" dirty="0"/>
              <a:t> With JBOD (</a:t>
            </a:r>
            <a:r>
              <a:rPr lang="en-US" i="1" dirty="0"/>
              <a:t>just a bunch of disks</a:t>
            </a:r>
            <a:r>
              <a:rPr lang="en-US" dirty="0"/>
              <a:t>), (</a:t>
            </a:r>
            <a:r>
              <a:rPr lang="mr-IN" dirty="0"/>
              <a:t>…</a:t>
            </a:r>
            <a:r>
              <a:rPr lang="en-US" dirty="0"/>
              <a:t>)”</a:t>
            </a:r>
          </a:p>
          <a:p>
            <a:pPr lvl="1">
              <a:lnSpc>
                <a:spcPct val="120000"/>
              </a:lnSpc>
              <a:spcBef>
                <a:spcPts val="0"/>
              </a:spcBef>
              <a:spcAft>
                <a:spcPts val="100"/>
              </a:spcAft>
            </a:pPr>
            <a:endParaRPr lang="en-US" dirty="0"/>
          </a:p>
          <a:p>
            <a:pPr marL="0" indent="0">
              <a:lnSpc>
                <a:spcPct val="120000"/>
              </a:lnSpc>
              <a:spcBef>
                <a:spcPts val="0"/>
              </a:spcBef>
              <a:spcAft>
                <a:spcPts val="100"/>
              </a:spcAft>
              <a:buNone/>
            </a:pPr>
            <a:endParaRPr lang="en-US" dirty="0"/>
          </a:p>
          <a:p>
            <a:pPr marL="0" indent="0">
              <a:lnSpc>
                <a:spcPct val="120000"/>
              </a:lnSpc>
              <a:spcBef>
                <a:spcPts val="0"/>
              </a:spcBef>
              <a:spcAft>
                <a:spcPts val="100"/>
              </a:spcAft>
              <a:buNone/>
            </a:pPr>
            <a:endParaRPr lang="en-US" dirty="0"/>
          </a:p>
          <a:p>
            <a:pPr marL="0" indent="0">
              <a:lnSpc>
                <a:spcPct val="120000"/>
              </a:lnSpc>
              <a:spcBef>
                <a:spcPts val="0"/>
              </a:spcBef>
              <a:spcAft>
                <a:spcPts val="100"/>
              </a:spcAft>
              <a:buNone/>
            </a:pPr>
            <a:endParaRPr lang="en-US" dirty="0"/>
          </a:p>
          <a:p>
            <a:pPr marL="0" indent="0">
              <a:lnSpc>
                <a:spcPct val="120000"/>
              </a:lnSpc>
              <a:spcBef>
                <a:spcPts val="0"/>
              </a:spcBef>
              <a:spcAft>
                <a:spcPts val="100"/>
              </a:spcAft>
              <a:buNone/>
            </a:pPr>
            <a:endParaRPr lang="en-US" dirty="0"/>
          </a:p>
          <a:p>
            <a:pPr marL="0" indent="0">
              <a:lnSpc>
                <a:spcPct val="120000"/>
              </a:lnSpc>
              <a:spcBef>
                <a:spcPts val="0"/>
              </a:spcBef>
              <a:spcAft>
                <a:spcPts val="100"/>
              </a:spcAft>
              <a:buNone/>
            </a:pPr>
            <a:endParaRPr lang="en-US" dirty="0"/>
          </a:p>
          <a:p>
            <a:pPr marL="0" indent="0">
              <a:lnSpc>
                <a:spcPct val="120000"/>
              </a:lnSpc>
              <a:spcBef>
                <a:spcPts val="0"/>
              </a:spcBef>
              <a:spcAft>
                <a:spcPts val="100"/>
              </a:spcAft>
              <a:buNone/>
            </a:pPr>
            <a:endParaRPr lang="en-US" dirty="0"/>
          </a:p>
        </p:txBody>
      </p:sp>
    </p:spTree>
    <p:extLst>
      <p:ext uri="{BB962C8B-B14F-4D97-AF65-F5344CB8AC3E}">
        <p14:creationId xmlns:p14="http://schemas.microsoft.com/office/powerpoint/2010/main" val="2301076509"/>
      </p:ext>
    </p:extLst>
  </p:cSld>
  <p:clrMapOvr>
    <a:masterClrMapping/>
  </p:clrMapOvr>
  <p:transition spd="med">
    <p:wipe dir="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0505" y="43367"/>
            <a:ext cx="4542430" cy="387798"/>
          </a:xfrm>
        </p:spPr>
        <p:txBody>
          <a:bodyPr/>
          <a:lstStyle/>
          <a:p>
            <a:pPr algn="l"/>
            <a:r>
              <a:rPr lang="en-US" dirty="0">
                <a:solidFill>
                  <a:schemeClr val="bg1"/>
                </a:solidFill>
              </a:rPr>
              <a:t>RAID-0 and RAID-1</a:t>
            </a:r>
          </a:p>
        </p:txBody>
      </p:sp>
      <p:pic>
        <p:nvPicPr>
          <p:cNvPr id="5" name="Picture 4"/>
          <p:cNvPicPr>
            <a:picLocks noChangeAspect="1"/>
          </p:cNvPicPr>
          <p:nvPr/>
        </p:nvPicPr>
        <p:blipFill>
          <a:blip r:embed="rId2"/>
          <a:stretch>
            <a:fillRect/>
          </a:stretch>
        </p:blipFill>
        <p:spPr>
          <a:xfrm>
            <a:off x="354089" y="2056264"/>
            <a:ext cx="3420300" cy="2566630"/>
          </a:xfrm>
          <a:prstGeom prst="rect">
            <a:avLst/>
          </a:prstGeom>
        </p:spPr>
      </p:pic>
      <p:pic>
        <p:nvPicPr>
          <p:cNvPr id="7" name="Picture 6"/>
          <p:cNvPicPr>
            <a:picLocks noChangeAspect="1"/>
          </p:cNvPicPr>
          <p:nvPr/>
        </p:nvPicPr>
        <p:blipFill>
          <a:blip r:embed="rId3"/>
          <a:stretch>
            <a:fillRect/>
          </a:stretch>
        </p:blipFill>
        <p:spPr>
          <a:xfrm>
            <a:off x="5799546" y="2139611"/>
            <a:ext cx="2287623" cy="2399936"/>
          </a:xfrm>
          <a:prstGeom prst="rect">
            <a:avLst/>
          </a:prstGeom>
        </p:spPr>
      </p:pic>
      <p:sp>
        <p:nvSpPr>
          <p:cNvPr id="8" name="Magnetic Disk 7"/>
          <p:cNvSpPr/>
          <p:nvPr/>
        </p:nvSpPr>
        <p:spPr>
          <a:xfrm>
            <a:off x="1064482" y="1352550"/>
            <a:ext cx="1999515" cy="623288"/>
          </a:xfrm>
          <a:prstGeom prst="flowChartMagneticDisk">
            <a:avLst/>
          </a:prstGeom>
          <a:solidFill>
            <a:schemeClr val="accent1"/>
          </a:solidFill>
          <a:ln w="28575">
            <a:solidFill>
              <a:srgbClr val="444444"/>
            </a:solidFill>
          </a:ln>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r>
              <a:rPr kumimoji="0" lang="en-US" sz="1400" b="0" i="0" u="none" strike="noStrike" kern="1200" cap="none" spc="0" normalizeH="0" baseline="0" noProof="0" dirty="0">
                <a:ln>
                  <a:noFill/>
                </a:ln>
                <a:solidFill>
                  <a:srgbClr val="1F497D"/>
                </a:solidFill>
                <a:effectLst/>
                <a:uLnTx/>
                <a:uFillTx/>
                <a:latin typeface="Calibri"/>
                <a:ea typeface="ＭＳ Ｐゴシック" charset="-128"/>
                <a:cs typeface="+mn-cs"/>
              </a:rPr>
              <a:t>Single “Fast” Disk</a:t>
            </a:r>
          </a:p>
        </p:txBody>
      </p:sp>
      <p:sp>
        <p:nvSpPr>
          <p:cNvPr id="9" name="Magnetic Disk 8"/>
          <p:cNvSpPr/>
          <p:nvPr/>
        </p:nvSpPr>
        <p:spPr>
          <a:xfrm>
            <a:off x="5943600" y="1352550"/>
            <a:ext cx="1999515" cy="623288"/>
          </a:xfrm>
          <a:prstGeom prst="flowChartMagneticDisk">
            <a:avLst/>
          </a:prstGeom>
          <a:solidFill>
            <a:schemeClr val="accent1"/>
          </a:solidFill>
          <a:ln w="28575">
            <a:solidFill>
              <a:srgbClr val="444444"/>
            </a:solidFill>
          </a:ln>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r>
              <a:rPr kumimoji="0" lang="en-US" sz="1400" b="0" i="0" u="none" strike="noStrike" kern="1200" cap="none" spc="0" normalizeH="0" baseline="0" noProof="0" dirty="0">
                <a:ln>
                  <a:noFill/>
                </a:ln>
                <a:solidFill>
                  <a:srgbClr val="1F497D"/>
                </a:solidFill>
                <a:effectLst/>
                <a:uLnTx/>
                <a:uFillTx/>
                <a:latin typeface="Calibri"/>
                <a:ea typeface="ＭＳ Ｐゴシック" charset="-128"/>
                <a:cs typeface="+mn-cs"/>
              </a:rPr>
              <a:t>Single “Reliable” Disk</a:t>
            </a:r>
          </a:p>
        </p:txBody>
      </p:sp>
      <p:sp>
        <p:nvSpPr>
          <p:cNvPr id="10" name="TextBox 9"/>
          <p:cNvSpPr txBox="1"/>
          <p:nvPr/>
        </p:nvSpPr>
        <p:spPr>
          <a:xfrm>
            <a:off x="1607039" y="601923"/>
            <a:ext cx="914400" cy="914400"/>
          </a:xfrm>
          <a:prstGeom prst="rect">
            <a:avLst/>
          </a:prstGeom>
          <a:noFill/>
        </p:spPr>
        <p:txBody>
          <a:bodyPr wrap="none" rtlCol="0">
            <a:noAutofit/>
          </a:bodyPr>
          <a:lstStyle/>
          <a:p>
            <a:pPr marL="0" marR="0" lvl="0" indent="0" algn="ctr" defTabSz="457200" rtl="0" eaLnBrk="1" fontAlgn="base" latinLnBrk="0" hangingPunct="1">
              <a:lnSpc>
                <a:spcPct val="90000"/>
              </a:lnSpc>
              <a:spcBef>
                <a:spcPts val="600"/>
              </a:spcBef>
              <a:spcAft>
                <a:spcPts val="0"/>
              </a:spcAft>
              <a:buClr>
                <a:prstClr val="white"/>
              </a:buClr>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ＭＳ Ｐゴシック" charset="-128"/>
                <a:cs typeface="+mn-cs"/>
              </a:rPr>
              <a:t>Two physical disks make</a:t>
            </a:r>
            <a:br>
              <a:rPr kumimoji="0" lang="en-US" sz="1400" b="0" i="0" u="none" strike="noStrike" kern="1200" cap="none" spc="0" normalizeH="0" baseline="0" noProof="0" dirty="0">
                <a:ln>
                  <a:noFill/>
                </a:ln>
                <a:solidFill>
                  <a:prstClr val="black"/>
                </a:solidFill>
                <a:effectLst/>
                <a:uLnTx/>
                <a:uFillTx/>
                <a:latin typeface="Calibri"/>
                <a:ea typeface="ＭＳ Ｐゴシック" charset="-128"/>
                <a:cs typeface="+mn-cs"/>
              </a:rPr>
            </a:br>
            <a:r>
              <a:rPr kumimoji="0" lang="en-US" sz="1400" b="0" i="0" u="none" strike="noStrike" kern="1200" cap="none" spc="0" normalizeH="0" baseline="0" noProof="0" dirty="0">
                <a:ln>
                  <a:noFill/>
                </a:ln>
                <a:solidFill>
                  <a:prstClr val="black"/>
                </a:solidFill>
                <a:effectLst/>
                <a:uLnTx/>
                <a:uFillTx/>
                <a:latin typeface="Calibri"/>
                <a:ea typeface="ＭＳ Ｐゴシック" charset="-128"/>
                <a:cs typeface="+mn-cs"/>
              </a:rPr>
              <a:t>one single, logical </a:t>
            </a:r>
            <a:r>
              <a:rPr kumimoji="0" lang="en-US" sz="1400" b="1" i="0" u="none" strike="noStrike" kern="1200" cap="none" spc="0" normalizeH="0" baseline="0" noProof="0" dirty="0">
                <a:ln>
                  <a:noFill/>
                </a:ln>
                <a:solidFill>
                  <a:prstClr val="black"/>
                </a:solidFill>
                <a:effectLst/>
                <a:uLnTx/>
                <a:uFillTx/>
                <a:latin typeface="Calibri"/>
                <a:ea typeface="ＭＳ Ｐゴシック" charset="-128"/>
                <a:cs typeface="+mn-cs"/>
              </a:rPr>
              <a:t>fast</a:t>
            </a:r>
            <a:r>
              <a:rPr kumimoji="0" lang="en-US" sz="1400" b="0" i="0" u="none" strike="noStrike" kern="1200" cap="none" spc="0" normalizeH="0" baseline="0" noProof="0" dirty="0">
                <a:ln>
                  <a:noFill/>
                </a:ln>
                <a:solidFill>
                  <a:prstClr val="black"/>
                </a:solidFill>
                <a:effectLst/>
                <a:uLnTx/>
                <a:uFillTx/>
                <a:latin typeface="Calibri"/>
                <a:ea typeface="ＭＳ Ｐゴシック" charset="-128"/>
                <a:cs typeface="+mn-cs"/>
              </a:rPr>
              <a:t> disk</a:t>
            </a:r>
          </a:p>
        </p:txBody>
      </p:sp>
      <p:sp>
        <p:nvSpPr>
          <p:cNvPr id="11" name="TextBox 10"/>
          <p:cNvSpPr txBox="1"/>
          <p:nvPr/>
        </p:nvSpPr>
        <p:spPr>
          <a:xfrm>
            <a:off x="6486157" y="601923"/>
            <a:ext cx="914400" cy="914400"/>
          </a:xfrm>
          <a:prstGeom prst="rect">
            <a:avLst/>
          </a:prstGeom>
          <a:noFill/>
        </p:spPr>
        <p:txBody>
          <a:bodyPr wrap="none" rtlCol="0">
            <a:noAutofit/>
          </a:bodyPr>
          <a:lstStyle/>
          <a:p>
            <a:pPr marL="0" marR="0" lvl="0" indent="0" algn="ctr" defTabSz="457200" rtl="0" eaLnBrk="1" fontAlgn="base" latinLnBrk="0" hangingPunct="1">
              <a:lnSpc>
                <a:spcPct val="90000"/>
              </a:lnSpc>
              <a:spcBef>
                <a:spcPts val="600"/>
              </a:spcBef>
              <a:spcAft>
                <a:spcPts val="0"/>
              </a:spcAft>
              <a:buClr>
                <a:prstClr val="white"/>
              </a:buClr>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ＭＳ Ｐゴシック" charset="-128"/>
                <a:cs typeface="+mn-cs"/>
              </a:rPr>
              <a:t>Two physical disks make</a:t>
            </a:r>
            <a:br>
              <a:rPr kumimoji="0" lang="en-US" sz="1400" b="0" i="0" u="none" strike="noStrike" kern="1200" cap="none" spc="0" normalizeH="0" baseline="0" noProof="0" dirty="0">
                <a:ln>
                  <a:noFill/>
                </a:ln>
                <a:solidFill>
                  <a:prstClr val="black"/>
                </a:solidFill>
                <a:effectLst/>
                <a:uLnTx/>
                <a:uFillTx/>
                <a:latin typeface="Calibri"/>
                <a:ea typeface="ＭＳ Ｐゴシック" charset="-128"/>
                <a:cs typeface="+mn-cs"/>
              </a:rPr>
            </a:br>
            <a:r>
              <a:rPr kumimoji="0" lang="en-US" sz="1400" b="0" i="0" u="none" strike="noStrike" kern="1200" cap="none" spc="0" normalizeH="0" baseline="0" noProof="0" dirty="0">
                <a:ln>
                  <a:noFill/>
                </a:ln>
                <a:solidFill>
                  <a:prstClr val="black"/>
                </a:solidFill>
                <a:effectLst/>
                <a:uLnTx/>
                <a:uFillTx/>
                <a:latin typeface="Calibri"/>
                <a:ea typeface="ＭＳ Ｐゴシック" charset="-128"/>
                <a:cs typeface="+mn-cs"/>
              </a:rPr>
              <a:t>one single, logical </a:t>
            </a:r>
            <a:r>
              <a:rPr kumimoji="0" lang="en-US" sz="1400" b="1" i="0" u="none" strike="noStrike" kern="1200" cap="none" spc="0" normalizeH="0" baseline="0" noProof="0" dirty="0">
                <a:ln>
                  <a:noFill/>
                </a:ln>
                <a:solidFill>
                  <a:prstClr val="black"/>
                </a:solidFill>
                <a:effectLst/>
                <a:uLnTx/>
                <a:uFillTx/>
                <a:latin typeface="Calibri"/>
                <a:ea typeface="ＭＳ Ｐゴシック" charset="-128"/>
                <a:cs typeface="+mn-cs"/>
              </a:rPr>
              <a:t>reliable</a:t>
            </a:r>
            <a:r>
              <a:rPr kumimoji="0" lang="en-US" sz="1400" b="0" i="0" u="none" strike="noStrike" kern="1200" cap="none" spc="0" normalizeH="0" baseline="0" noProof="0" dirty="0">
                <a:ln>
                  <a:noFill/>
                </a:ln>
                <a:solidFill>
                  <a:prstClr val="black"/>
                </a:solidFill>
                <a:effectLst/>
                <a:uLnTx/>
                <a:uFillTx/>
                <a:latin typeface="Calibri"/>
                <a:ea typeface="ＭＳ Ｐゴシック" charset="-128"/>
                <a:cs typeface="+mn-cs"/>
              </a:rPr>
              <a:t> disk</a:t>
            </a:r>
          </a:p>
        </p:txBody>
      </p:sp>
    </p:spTree>
    <p:extLst>
      <p:ext uri="{BB962C8B-B14F-4D97-AF65-F5344CB8AC3E}">
        <p14:creationId xmlns:p14="http://schemas.microsoft.com/office/powerpoint/2010/main" val="1111065958"/>
      </p:ext>
    </p:extLst>
  </p:cSld>
  <p:clrMapOvr>
    <a:masterClrMapping/>
  </p:clrMapOvr>
  <p:transition spd="med">
    <p:wipe dir="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57150"/>
            <a:ext cx="8239126" cy="387798"/>
          </a:xfrm>
        </p:spPr>
        <p:txBody>
          <a:bodyPr/>
          <a:lstStyle/>
          <a:p>
            <a:pPr algn="l"/>
            <a:r>
              <a:rPr lang="en-US" dirty="0">
                <a:solidFill>
                  <a:schemeClr val="bg1"/>
                </a:solidFill>
              </a:rPr>
              <a:t>Mixed RAID Modes</a:t>
            </a:r>
          </a:p>
        </p:txBody>
      </p:sp>
      <p:pic>
        <p:nvPicPr>
          <p:cNvPr id="7" name="Picture 6"/>
          <p:cNvPicPr>
            <a:picLocks noChangeAspect="1"/>
          </p:cNvPicPr>
          <p:nvPr/>
        </p:nvPicPr>
        <p:blipFill>
          <a:blip r:embed="rId2"/>
          <a:stretch>
            <a:fillRect/>
          </a:stretch>
        </p:blipFill>
        <p:spPr>
          <a:xfrm>
            <a:off x="1155424" y="633666"/>
            <a:ext cx="3920987" cy="3920987"/>
          </a:xfrm>
          <a:prstGeom prst="rect">
            <a:avLst/>
          </a:prstGeom>
        </p:spPr>
      </p:pic>
      <p:sp>
        <p:nvSpPr>
          <p:cNvPr id="8" name="TextBox 7"/>
          <p:cNvSpPr txBox="1"/>
          <p:nvPr/>
        </p:nvSpPr>
        <p:spPr>
          <a:xfrm>
            <a:off x="5903844" y="1361661"/>
            <a:ext cx="914400" cy="914400"/>
          </a:xfrm>
          <a:prstGeom prst="rect">
            <a:avLst/>
          </a:prstGeom>
          <a:noFill/>
        </p:spPr>
        <p:txBody>
          <a:bodyPr wrap="none" rtlCol="0">
            <a:noAutofit/>
          </a:bodyPr>
          <a:lstStyle/>
          <a:p>
            <a:pPr marL="0" marR="0" lvl="0" indent="0" algn="l" defTabSz="457200" rtl="0" eaLnBrk="1" fontAlgn="base" latinLnBrk="0" hangingPunct="1">
              <a:lnSpc>
                <a:spcPct val="90000"/>
              </a:lnSpc>
              <a:spcBef>
                <a:spcPts val="600"/>
              </a:spcBef>
              <a:spcAft>
                <a:spcPts val="0"/>
              </a:spcAft>
              <a:buClr>
                <a:prstClr val="white"/>
              </a:buClr>
              <a:buSzTx/>
              <a:buFontTx/>
              <a:buNone/>
              <a:tabLst/>
              <a:defRPr/>
            </a:pPr>
            <a:r>
              <a:rPr kumimoji="0" lang="en-US" sz="3600" b="0" i="0" u="none" strike="noStrike" kern="1200" cap="none" spc="0" normalizeH="0" baseline="0" noProof="0" dirty="0">
                <a:ln>
                  <a:noFill/>
                </a:ln>
                <a:solidFill>
                  <a:prstClr val="black"/>
                </a:solidFill>
                <a:effectLst/>
                <a:uLnTx/>
                <a:uFillTx/>
                <a:latin typeface="Calibri"/>
                <a:ea typeface="ＭＳ Ｐゴシック" charset="-128"/>
                <a:cs typeface="+mn-cs"/>
              </a:rPr>
              <a:t>Stripe</a:t>
            </a:r>
          </a:p>
          <a:p>
            <a:pPr marL="0" marR="0" lvl="0" indent="0" algn="l" defTabSz="457200" rtl="0" eaLnBrk="1" fontAlgn="base" latinLnBrk="0" hangingPunct="1">
              <a:lnSpc>
                <a:spcPct val="90000"/>
              </a:lnSpc>
              <a:spcBef>
                <a:spcPts val="600"/>
              </a:spcBef>
              <a:spcAft>
                <a:spcPts val="0"/>
              </a:spcAft>
              <a:buClr>
                <a:prstClr val="white"/>
              </a:buClr>
              <a:buSzTx/>
              <a:buFontTx/>
              <a:buNone/>
              <a:tabLst/>
              <a:defRPr/>
            </a:pPr>
            <a:r>
              <a:rPr kumimoji="0" lang="en-US" sz="3600" b="0" i="0" u="none" strike="noStrike" kern="1200" cap="none" spc="0" normalizeH="0" baseline="0" noProof="0" dirty="0">
                <a:ln>
                  <a:noFill/>
                </a:ln>
                <a:solidFill>
                  <a:prstClr val="black"/>
                </a:solidFill>
                <a:effectLst/>
                <a:uLnTx/>
                <a:uFillTx/>
                <a:latin typeface="Calibri"/>
                <a:ea typeface="ＭＳ Ｐゴシック" charset="-128"/>
                <a:cs typeface="+mn-cs"/>
              </a:rPr>
              <a:t>And</a:t>
            </a:r>
          </a:p>
          <a:p>
            <a:pPr marL="0" marR="0" lvl="0" indent="0" algn="l" defTabSz="457200" rtl="0" eaLnBrk="1" fontAlgn="base" latinLnBrk="0" hangingPunct="1">
              <a:lnSpc>
                <a:spcPct val="90000"/>
              </a:lnSpc>
              <a:spcBef>
                <a:spcPts val="600"/>
              </a:spcBef>
              <a:spcAft>
                <a:spcPts val="0"/>
              </a:spcAft>
              <a:buClr>
                <a:prstClr val="white"/>
              </a:buClr>
              <a:buSzTx/>
              <a:buFontTx/>
              <a:buNone/>
              <a:tabLst/>
              <a:defRPr/>
            </a:pPr>
            <a:r>
              <a:rPr kumimoji="0" lang="en-US" sz="3600" b="0" i="0" u="none" strike="noStrike" kern="1200" cap="none" spc="0" normalizeH="0" baseline="0" noProof="0" dirty="0">
                <a:ln>
                  <a:noFill/>
                </a:ln>
                <a:solidFill>
                  <a:prstClr val="black"/>
                </a:solidFill>
                <a:effectLst/>
                <a:uLnTx/>
                <a:uFillTx/>
                <a:latin typeface="Calibri"/>
                <a:ea typeface="ＭＳ Ｐゴシック" charset="-128"/>
                <a:cs typeface="+mn-cs"/>
              </a:rPr>
              <a:t>Mirror</a:t>
            </a:r>
          </a:p>
        </p:txBody>
      </p:sp>
    </p:spTree>
    <p:extLst>
      <p:ext uri="{BB962C8B-B14F-4D97-AF65-F5344CB8AC3E}">
        <p14:creationId xmlns:p14="http://schemas.microsoft.com/office/powerpoint/2010/main" val="2213778314"/>
      </p:ext>
    </p:extLst>
  </p:cSld>
  <p:clrMapOvr>
    <a:masterClrMapping/>
  </p:clrMapOvr>
  <p:transition spd="med">
    <p:wipe dir="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8790" y="17650"/>
            <a:ext cx="8279946" cy="387798"/>
          </a:xfrm>
        </p:spPr>
        <p:txBody>
          <a:bodyPr/>
          <a:lstStyle/>
          <a:p>
            <a:pPr algn="l"/>
            <a:r>
              <a:rPr lang="en-US" dirty="0">
                <a:solidFill>
                  <a:schemeClr val="bg1"/>
                </a:solidFill>
              </a:rPr>
              <a:t>RAID-5</a:t>
            </a:r>
          </a:p>
        </p:txBody>
      </p:sp>
      <p:sp>
        <p:nvSpPr>
          <p:cNvPr id="13" name="Content Placeholder 12"/>
          <p:cNvSpPr>
            <a:spLocks noGrp="1"/>
          </p:cNvSpPr>
          <p:nvPr>
            <p:ph sz="half" idx="1"/>
          </p:nvPr>
        </p:nvSpPr>
        <p:spPr>
          <a:xfrm>
            <a:off x="293426" y="671995"/>
            <a:ext cx="4913319" cy="3843249"/>
          </a:xfrm>
        </p:spPr>
        <p:txBody>
          <a:bodyPr>
            <a:normAutofit fontScale="62500" lnSpcReduction="20000"/>
          </a:bodyPr>
          <a:lstStyle/>
          <a:p>
            <a:pPr>
              <a:lnSpc>
                <a:spcPct val="120000"/>
              </a:lnSpc>
              <a:spcBef>
                <a:spcPts val="0"/>
              </a:spcBef>
              <a:spcAft>
                <a:spcPts val="200"/>
              </a:spcAft>
            </a:pPr>
            <a:r>
              <a:rPr lang="en-US" dirty="0"/>
              <a:t>Improved performance through parallelism</a:t>
            </a:r>
          </a:p>
          <a:p>
            <a:pPr lvl="1">
              <a:lnSpc>
                <a:spcPct val="120000"/>
              </a:lnSpc>
              <a:spcBef>
                <a:spcPts val="0"/>
              </a:spcBef>
              <a:spcAft>
                <a:spcPts val="200"/>
              </a:spcAft>
            </a:pPr>
            <a:r>
              <a:rPr lang="en-US" dirty="0"/>
              <a:t>Rotation/seek</a:t>
            </a:r>
          </a:p>
          <a:p>
            <a:pPr lvl="1">
              <a:lnSpc>
                <a:spcPct val="120000"/>
              </a:lnSpc>
              <a:spcBef>
                <a:spcPts val="0"/>
              </a:spcBef>
              <a:spcAft>
                <a:spcPts val="200"/>
              </a:spcAft>
            </a:pPr>
            <a:r>
              <a:rPr lang="en-US" dirty="0"/>
              <a:t>Transfer</a:t>
            </a:r>
          </a:p>
          <a:p>
            <a:pPr>
              <a:lnSpc>
                <a:spcPct val="120000"/>
              </a:lnSpc>
              <a:spcBef>
                <a:spcPts val="0"/>
              </a:spcBef>
              <a:spcAft>
                <a:spcPts val="200"/>
              </a:spcAft>
            </a:pPr>
            <a:r>
              <a:rPr lang="en-US" dirty="0"/>
              <a:t>Availability uses </a:t>
            </a:r>
            <a:r>
              <a:rPr lang="en-US" i="1" dirty="0"/>
              <a:t>parity blocks</a:t>
            </a:r>
          </a:p>
          <a:p>
            <a:pPr lvl="1">
              <a:lnSpc>
                <a:spcPct val="120000"/>
              </a:lnSpc>
              <a:spcBef>
                <a:spcPts val="0"/>
              </a:spcBef>
              <a:spcAft>
                <a:spcPts val="200"/>
              </a:spcAft>
            </a:pPr>
            <a:r>
              <a:rPr lang="en-US" dirty="0"/>
              <a:t>Suppose I have 4 different data blocks on the logical</a:t>
            </a:r>
            <a:br>
              <a:rPr lang="en-US" dirty="0"/>
            </a:br>
            <a:r>
              <a:rPr lang="en-US" dirty="0"/>
              <a:t>drive A: A1, A2, A3, A4.</a:t>
            </a:r>
          </a:p>
          <a:p>
            <a:pPr lvl="1">
              <a:lnSpc>
                <a:spcPct val="120000"/>
              </a:lnSpc>
              <a:spcBef>
                <a:spcPts val="0"/>
              </a:spcBef>
              <a:spcAft>
                <a:spcPts val="200"/>
              </a:spcAft>
            </a:pPr>
            <a:r>
              <a:rPr lang="en-US" dirty="0"/>
              <a:t>Parity function: </a:t>
            </a:r>
            <a:r>
              <a:rPr lang="en-US" b="1" dirty="0" err="1"/>
              <a:t>Ap</a:t>
            </a:r>
            <a:r>
              <a:rPr lang="en-US" dirty="0"/>
              <a:t> = P(A1,A2,A3,A4)</a:t>
            </a:r>
          </a:p>
          <a:p>
            <a:pPr lvl="1">
              <a:lnSpc>
                <a:spcPct val="120000"/>
              </a:lnSpc>
              <a:spcBef>
                <a:spcPts val="0"/>
              </a:spcBef>
              <a:spcAft>
                <a:spcPts val="200"/>
              </a:spcAft>
            </a:pPr>
            <a:r>
              <a:rPr lang="en-US" dirty="0"/>
              <a:t>Recovery function: A2=R(</a:t>
            </a:r>
            <a:r>
              <a:rPr lang="en-US" b="1" dirty="0"/>
              <a:t>Ap</a:t>
            </a:r>
            <a:r>
              <a:rPr lang="en-US" dirty="0"/>
              <a:t>,A1,A3,A4)</a:t>
            </a:r>
          </a:p>
          <a:p>
            <a:pPr>
              <a:lnSpc>
                <a:spcPct val="120000"/>
              </a:lnSpc>
              <a:spcBef>
                <a:spcPts val="0"/>
              </a:spcBef>
              <a:spcAft>
                <a:spcPts val="200"/>
              </a:spcAft>
            </a:pPr>
            <a:r>
              <a:rPr lang="en-US" dirty="0"/>
              <a:t>During normal operations:</a:t>
            </a:r>
          </a:p>
          <a:p>
            <a:pPr lvl="1">
              <a:lnSpc>
                <a:spcPct val="120000"/>
              </a:lnSpc>
              <a:spcBef>
                <a:spcPts val="0"/>
              </a:spcBef>
              <a:spcAft>
                <a:spcPts val="200"/>
              </a:spcAft>
            </a:pPr>
            <a:r>
              <a:rPr lang="en-US" dirty="0"/>
              <a:t>Read processing simply retrieves block.</a:t>
            </a:r>
          </a:p>
          <a:p>
            <a:pPr lvl="1">
              <a:lnSpc>
                <a:spcPct val="120000"/>
              </a:lnSpc>
              <a:spcBef>
                <a:spcPts val="0"/>
              </a:spcBef>
              <a:spcAft>
                <a:spcPts val="200"/>
              </a:spcAft>
            </a:pPr>
            <a:r>
              <a:rPr lang="en-US" dirty="0"/>
              <a:t>Write processing of A2 updates A2 and </a:t>
            </a:r>
            <a:r>
              <a:rPr lang="en-US" dirty="0" err="1"/>
              <a:t>Ap</a:t>
            </a:r>
            <a:endParaRPr lang="en-US" dirty="0"/>
          </a:p>
          <a:p>
            <a:pPr>
              <a:lnSpc>
                <a:spcPct val="120000"/>
              </a:lnSpc>
              <a:spcBef>
                <a:spcPts val="0"/>
              </a:spcBef>
              <a:spcAft>
                <a:spcPts val="200"/>
              </a:spcAft>
            </a:pPr>
            <a:r>
              <a:rPr lang="en-US" dirty="0"/>
              <a:t>If an individual disk fails, the RAID</a:t>
            </a:r>
          </a:p>
          <a:p>
            <a:pPr lvl="1">
              <a:lnSpc>
                <a:spcPct val="120000"/>
              </a:lnSpc>
              <a:spcBef>
                <a:spcPts val="0"/>
              </a:spcBef>
              <a:spcAft>
                <a:spcPts val="200"/>
              </a:spcAft>
            </a:pPr>
            <a:r>
              <a:rPr lang="en-US" dirty="0"/>
              <a:t>Read</a:t>
            </a:r>
          </a:p>
          <a:p>
            <a:pPr lvl="2">
              <a:lnSpc>
                <a:spcPct val="120000"/>
              </a:lnSpc>
              <a:spcBef>
                <a:spcPts val="0"/>
              </a:spcBef>
              <a:spcAft>
                <a:spcPts val="200"/>
              </a:spcAft>
            </a:pPr>
            <a:r>
              <a:rPr lang="en-US" dirty="0"/>
              <a:t>Continues to function for reads on non-missing blocks.</a:t>
            </a:r>
          </a:p>
          <a:p>
            <a:pPr lvl="2">
              <a:lnSpc>
                <a:spcPct val="120000"/>
              </a:lnSpc>
              <a:spcBef>
                <a:spcPts val="0"/>
              </a:spcBef>
              <a:spcAft>
                <a:spcPts val="200"/>
              </a:spcAft>
            </a:pPr>
            <a:r>
              <a:rPr lang="en-US" dirty="0"/>
              <a:t>Implements read on missing block by recalculating value.</a:t>
            </a:r>
          </a:p>
          <a:p>
            <a:pPr lvl="1">
              <a:lnSpc>
                <a:spcPct val="120000"/>
              </a:lnSpc>
              <a:spcBef>
                <a:spcPts val="0"/>
              </a:spcBef>
              <a:spcAft>
                <a:spcPts val="200"/>
              </a:spcAft>
            </a:pPr>
            <a:r>
              <a:rPr lang="en-US" dirty="0"/>
              <a:t>Write</a:t>
            </a:r>
          </a:p>
          <a:p>
            <a:pPr lvl="2">
              <a:lnSpc>
                <a:spcPct val="120000"/>
              </a:lnSpc>
              <a:spcBef>
                <a:spcPts val="0"/>
              </a:spcBef>
              <a:spcAft>
                <a:spcPts val="200"/>
              </a:spcAft>
            </a:pPr>
            <a:r>
              <a:rPr lang="en-US" dirty="0"/>
              <a:t>Updates block and parity block for non-missing blocks.</a:t>
            </a:r>
          </a:p>
          <a:p>
            <a:pPr lvl="2">
              <a:lnSpc>
                <a:spcPct val="120000"/>
              </a:lnSpc>
              <a:spcBef>
                <a:spcPts val="0"/>
              </a:spcBef>
              <a:spcAft>
                <a:spcPts val="200"/>
              </a:spcAft>
            </a:pPr>
            <a:r>
              <a:rPr lang="en-US" dirty="0"/>
              <a:t>Computes missing block, and calculates parity based on old and new value.</a:t>
            </a:r>
          </a:p>
          <a:p>
            <a:pPr lvl="1">
              <a:lnSpc>
                <a:spcPct val="120000"/>
              </a:lnSpc>
              <a:spcBef>
                <a:spcPts val="0"/>
              </a:spcBef>
              <a:spcAft>
                <a:spcPts val="200"/>
              </a:spcAft>
            </a:pPr>
            <a:r>
              <a:rPr lang="en-US" dirty="0"/>
              <a:t>Over time</a:t>
            </a:r>
          </a:p>
          <a:p>
            <a:pPr lvl="2">
              <a:lnSpc>
                <a:spcPct val="120000"/>
              </a:lnSpc>
              <a:spcBef>
                <a:spcPts val="0"/>
              </a:spcBef>
              <a:spcAft>
                <a:spcPts val="200"/>
              </a:spcAft>
            </a:pPr>
            <a:r>
              <a:rPr lang="en-US" dirty="0"/>
              <a:t>“Hot Swap” the failed disk.</a:t>
            </a:r>
          </a:p>
          <a:p>
            <a:pPr lvl="2">
              <a:lnSpc>
                <a:spcPct val="120000"/>
              </a:lnSpc>
              <a:spcBef>
                <a:spcPts val="0"/>
              </a:spcBef>
              <a:spcAft>
                <a:spcPts val="200"/>
              </a:spcAft>
            </a:pPr>
            <a:r>
              <a:rPr lang="en-US" dirty="0"/>
              <a:t>Rebuild the missing data from values and parity.</a:t>
            </a:r>
          </a:p>
        </p:txBody>
      </p:sp>
      <p:pic>
        <p:nvPicPr>
          <p:cNvPr id="3" name="Picture 2"/>
          <p:cNvPicPr>
            <a:picLocks noChangeAspect="1"/>
          </p:cNvPicPr>
          <p:nvPr/>
        </p:nvPicPr>
        <p:blipFill>
          <a:blip r:embed="rId2"/>
          <a:stretch>
            <a:fillRect/>
          </a:stretch>
        </p:blipFill>
        <p:spPr>
          <a:xfrm>
            <a:off x="5206745" y="2792678"/>
            <a:ext cx="3578936" cy="1870282"/>
          </a:xfrm>
          <a:prstGeom prst="rect">
            <a:avLst/>
          </a:prstGeom>
        </p:spPr>
      </p:pic>
      <p:grpSp>
        <p:nvGrpSpPr>
          <p:cNvPr id="11" name="Group 10"/>
          <p:cNvGrpSpPr/>
          <p:nvPr/>
        </p:nvGrpSpPr>
        <p:grpSpPr>
          <a:xfrm>
            <a:off x="5206745" y="1464647"/>
            <a:ext cx="3578936" cy="1112088"/>
            <a:chOff x="5247565" y="1613950"/>
            <a:chExt cx="3578936" cy="1112088"/>
          </a:xfrm>
        </p:grpSpPr>
        <p:sp>
          <p:nvSpPr>
            <p:cNvPr id="4" name="Magnetic Disk 3"/>
            <p:cNvSpPr/>
            <p:nvPr/>
          </p:nvSpPr>
          <p:spPr>
            <a:xfrm>
              <a:off x="5247565" y="1613950"/>
              <a:ext cx="580029" cy="1112088"/>
            </a:xfrm>
            <a:prstGeom prst="flowChartMagneticDisk">
              <a:avLst/>
            </a:prstGeom>
            <a:solidFill>
              <a:schemeClr val="accent1"/>
            </a:solidFill>
            <a:ln w="28575">
              <a:solidFill>
                <a:srgbClr val="444444"/>
              </a:solidFill>
            </a:ln>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r>
                <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rPr>
                <a:t>A</a:t>
              </a:r>
            </a:p>
          </p:txBody>
        </p:sp>
        <p:sp>
          <p:nvSpPr>
            <p:cNvPr id="5" name="Magnetic Disk 4"/>
            <p:cNvSpPr/>
            <p:nvPr/>
          </p:nvSpPr>
          <p:spPr>
            <a:xfrm>
              <a:off x="5997292" y="1613950"/>
              <a:ext cx="580029" cy="1112088"/>
            </a:xfrm>
            <a:prstGeom prst="flowChartMagneticDisk">
              <a:avLst/>
            </a:prstGeom>
            <a:solidFill>
              <a:schemeClr val="accent1"/>
            </a:solidFill>
            <a:ln w="28575">
              <a:solidFill>
                <a:srgbClr val="444444"/>
              </a:solidFill>
            </a:ln>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r>
                <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rPr>
                <a:t>B</a:t>
              </a:r>
            </a:p>
          </p:txBody>
        </p:sp>
        <p:sp>
          <p:nvSpPr>
            <p:cNvPr id="6" name="Magnetic Disk 5"/>
            <p:cNvSpPr/>
            <p:nvPr/>
          </p:nvSpPr>
          <p:spPr>
            <a:xfrm>
              <a:off x="6747019" y="1613950"/>
              <a:ext cx="580029" cy="1112088"/>
            </a:xfrm>
            <a:prstGeom prst="flowChartMagneticDisk">
              <a:avLst/>
            </a:prstGeom>
            <a:solidFill>
              <a:schemeClr val="accent1"/>
            </a:solidFill>
            <a:ln w="28575">
              <a:solidFill>
                <a:srgbClr val="444444"/>
              </a:solidFill>
            </a:ln>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r>
                <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rPr>
                <a:t>C</a:t>
              </a:r>
            </a:p>
          </p:txBody>
        </p:sp>
        <p:sp>
          <p:nvSpPr>
            <p:cNvPr id="7" name="Magnetic Disk 6"/>
            <p:cNvSpPr/>
            <p:nvPr/>
          </p:nvSpPr>
          <p:spPr>
            <a:xfrm>
              <a:off x="7496746" y="1613950"/>
              <a:ext cx="580029" cy="1112088"/>
            </a:xfrm>
            <a:prstGeom prst="flowChartMagneticDisk">
              <a:avLst/>
            </a:prstGeom>
            <a:solidFill>
              <a:schemeClr val="accent1"/>
            </a:solidFill>
            <a:ln w="28575">
              <a:solidFill>
                <a:srgbClr val="444444"/>
              </a:solidFill>
            </a:ln>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r>
                <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rPr>
                <a:t>D</a:t>
              </a:r>
            </a:p>
          </p:txBody>
        </p:sp>
        <p:sp>
          <p:nvSpPr>
            <p:cNvPr id="8" name="Magnetic Disk 7"/>
            <p:cNvSpPr/>
            <p:nvPr/>
          </p:nvSpPr>
          <p:spPr>
            <a:xfrm>
              <a:off x="8246472" y="1613950"/>
              <a:ext cx="580029" cy="1112088"/>
            </a:xfrm>
            <a:prstGeom prst="flowChartMagneticDisk">
              <a:avLst/>
            </a:prstGeom>
            <a:solidFill>
              <a:schemeClr val="accent1"/>
            </a:solidFill>
            <a:ln w="28575">
              <a:solidFill>
                <a:srgbClr val="444444"/>
              </a:solidFill>
            </a:ln>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r>
                <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rPr>
                <a:t>E</a:t>
              </a:r>
            </a:p>
          </p:txBody>
        </p:sp>
      </p:grpSp>
      <p:sp>
        <p:nvSpPr>
          <p:cNvPr id="9" name="Magnetic Disk 8"/>
          <p:cNvSpPr/>
          <p:nvPr/>
        </p:nvSpPr>
        <p:spPr>
          <a:xfrm>
            <a:off x="5128782" y="34916"/>
            <a:ext cx="3567591" cy="1112088"/>
          </a:xfrm>
          <a:prstGeom prst="flowChartMagneticDisk">
            <a:avLst/>
          </a:prstGeom>
          <a:solidFill>
            <a:schemeClr val="accent1"/>
          </a:solidFill>
          <a:ln w="28575">
            <a:solidFill>
              <a:srgbClr val="444444"/>
            </a:solidFill>
          </a:ln>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r>
              <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rPr>
              <a:t>One Big Logical Disk</a:t>
            </a:r>
          </a:p>
        </p:txBody>
      </p:sp>
      <p:sp>
        <p:nvSpPr>
          <p:cNvPr id="10" name="TextBox 9"/>
          <p:cNvSpPr txBox="1"/>
          <p:nvPr/>
        </p:nvSpPr>
        <p:spPr>
          <a:xfrm>
            <a:off x="4944191" y="1141863"/>
            <a:ext cx="1053101" cy="914400"/>
          </a:xfrm>
          <a:prstGeom prst="rect">
            <a:avLst/>
          </a:prstGeom>
          <a:noFill/>
        </p:spPr>
        <p:txBody>
          <a:bodyPr wrap="none" rtlCol="0">
            <a:noAutofit/>
          </a:bodyPr>
          <a:lstStyle/>
          <a:p>
            <a:pPr marL="0" marR="0" lvl="0" indent="0" algn="l" defTabSz="457200" rtl="0" eaLnBrk="1" fontAlgn="base" latinLnBrk="0" hangingPunct="1">
              <a:lnSpc>
                <a:spcPct val="90000"/>
              </a:lnSpc>
              <a:spcBef>
                <a:spcPts val="600"/>
              </a:spcBef>
              <a:spcAft>
                <a:spcPts val="0"/>
              </a:spcAft>
              <a:buClr>
                <a:prstClr val="white"/>
              </a:buClr>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ＭＳ Ｐゴシック" charset="-128"/>
                <a:cs typeface="+mn-cs"/>
              </a:rPr>
              <a:t>Is actually 5 smaller “logical” disks.</a:t>
            </a:r>
          </a:p>
        </p:txBody>
      </p:sp>
      <p:sp>
        <p:nvSpPr>
          <p:cNvPr id="12" name="TextBox 11"/>
          <p:cNvSpPr txBox="1"/>
          <p:nvPr/>
        </p:nvSpPr>
        <p:spPr>
          <a:xfrm>
            <a:off x="4944191" y="2631589"/>
            <a:ext cx="914400" cy="914400"/>
          </a:xfrm>
          <a:prstGeom prst="rect">
            <a:avLst/>
          </a:prstGeom>
          <a:noFill/>
        </p:spPr>
        <p:txBody>
          <a:bodyPr wrap="none" rtlCol="0">
            <a:noAutofit/>
          </a:bodyPr>
          <a:lstStyle/>
          <a:p>
            <a:pPr marL="0" marR="0" lvl="0" indent="0" algn="l" defTabSz="457200" rtl="0" eaLnBrk="1" fontAlgn="base" latinLnBrk="0" hangingPunct="1">
              <a:lnSpc>
                <a:spcPct val="90000"/>
              </a:lnSpc>
              <a:spcBef>
                <a:spcPts val="600"/>
              </a:spcBef>
              <a:spcAft>
                <a:spcPts val="0"/>
              </a:spcAft>
              <a:buClr>
                <a:prstClr val="white"/>
              </a:buClr>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ＭＳ Ｐゴシック" charset="-128"/>
                <a:cs typeface="+mn-cs"/>
              </a:rPr>
              <a:t>Logical disk data spread over 5 physical disks.</a:t>
            </a:r>
          </a:p>
        </p:txBody>
      </p:sp>
    </p:spTree>
    <p:extLst>
      <p:ext uri="{BB962C8B-B14F-4D97-AF65-F5344CB8AC3E}">
        <p14:creationId xmlns:p14="http://schemas.microsoft.com/office/powerpoint/2010/main" val="3919506870"/>
      </p:ext>
    </p:extLst>
  </p:cSld>
  <p:clrMapOvr>
    <a:masterClrMapping/>
  </p:clrMapOvr>
  <p:transition spd="med">
    <p:wipe dir="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75"/>
            <a:ext cx="8279946" cy="387798"/>
          </a:xfrm>
        </p:spPr>
        <p:txBody>
          <a:bodyPr/>
          <a:lstStyle/>
          <a:p>
            <a:pPr algn="l"/>
            <a:r>
              <a:rPr lang="en-US" dirty="0">
                <a:solidFill>
                  <a:schemeClr val="bg1"/>
                </a:solidFill>
              </a:rPr>
              <a:t>Very Simple Parity Example</a:t>
            </a:r>
          </a:p>
        </p:txBody>
      </p:sp>
      <p:sp>
        <p:nvSpPr>
          <p:cNvPr id="3" name="Content Placeholder 2"/>
          <p:cNvSpPr>
            <a:spLocks noGrp="1"/>
          </p:cNvSpPr>
          <p:nvPr>
            <p:ph sz="half" idx="1"/>
          </p:nvPr>
        </p:nvSpPr>
        <p:spPr>
          <a:xfrm>
            <a:off x="457200" y="969264"/>
            <a:ext cx="8357616" cy="3545980"/>
          </a:xfrm>
        </p:spPr>
        <p:txBody>
          <a:bodyPr>
            <a:normAutofit fontScale="92500" lnSpcReduction="10000"/>
          </a:bodyPr>
          <a:lstStyle/>
          <a:p>
            <a:r>
              <a:rPr lang="en-US" dirty="0"/>
              <a:t>Even-Odd Parity</a:t>
            </a:r>
          </a:p>
          <a:p>
            <a:pPr lvl="1"/>
            <a:r>
              <a:rPr lang="en-US" dirty="0"/>
              <a:t>b[</a:t>
            </a:r>
            <a:r>
              <a:rPr lang="en-US" dirty="0" err="1"/>
              <a:t>i</a:t>
            </a:r>
            <a:r>
              <a:rPr lang="en-US" dirty="0"/>
              <a:t>] is an array of bits (0 or 1)</a:t>
            </a:r>
          </a:p>
          <a:p>
            <a:pPr lvl="1"/>
            <a:r>
              <a:rPr lang="en-US" dirty="0"/>
              <a:t>P(b[</a:t>
            </a:r>
            <a:r>
              <a:rPr lang="en-US" dirty="0" err="1"/>
              <a:t>i</a:t>
            </a:r>
            <a:r>
              <a:rPr lang="en-US" dirty="0"/>
              <a:t>]) =</a:t>
            </a:r>
          </a:p>
          <a:p>
            <a:pPr lvl="2"/>
            <a:r>
              <a:rPr lang="en-US" dirty="0"/>
              <a:t>0 is an even number of bits = 1. {P([0,1,1,0,1,1])= 0</a:t>
            </a:r>
          </a:p>
          <a:p>
            <a:pPr lvl="2"/>
            <a:r>
              <a:rPr lang="en-US" dirty="0"/>
              <a:t>1 if an odd number of bits = 1. {P(0,0,1,0,1,1]= 1</a:t>
            </a:r>
          </a:p>
          <a:p>
            <a:pPr lvl="1"/>
            <a:r>
              <a:rPr lang="en-US" dirty="0"/>
              <a:t>Given an array with one missing bit and the parity bit, I can re-compute the missing bit.</a:t>
            </a:r>
          </a:p>
          <a:p>
            <a:pPr lvl="2"/>
            <a:r>
              <a:rPr lang="en-US" dirty="0"/>
              <a:t>Case 1: [0,?,1,0,1,1] has P=0. There must be an EVEN number of ones and ?=1.</a:t>
            </a:r>
          </a:p>
          <a:p>
            <a:pPr lvl="2"/>
            <a:r>
              <a:rPr lang="en-US" dirty="0"/>
              <a:t>Case 2: [0,?,1,0,1,1] has P=1. There must be an ODD number of ones and ?=0.</a:t>
            </a:r>
          </a:p>
          <a:p>
            <a:r>
              <a:rPr lang="en-US" dirty="0"/>
              <a:t>Block Parity applies this to a set of blocks bitwise</a:t>
            </a:r>
          </a:p>
          <a:p>
            <a:pPr lvl="1"/>
            <a:r>
              <a:rPr lang="en-US" dirty="0"/>
              <a:t>A1=[0,1,0,0,1,1]</a:t>
            </a:r>
          </a:p>
          <a:p>
            <a:pPr lvl="1"/>
            <a:r>
              <a:rPr lang="en-US" dirty="0"/>
              <a:t>A2=[1,1,1,0,0,0]</a:t>
            </a:r>
          </a:p>
          <a:p>
            <a:pPr lvl="1"/>
            <a:r>
              <a:rPr lang="en-US" dirty="0"/>
              <a:t>A3=[0,0,0,1,0,1]</a:t>
            </a:r>
          </a:p>
          <a:p>
            <a:pPr lvl="1"/>
            <a:r>
              <a:rPr lang="en-US" dirty="0"/>
              <a:t>Pa=[1,0,1,1,1,0]</a:t>
            </a:r>
          </a:p>
          <a:p>
            <a:pPr lvl="2"/>
            <a:endParaRPr lang="en-US" dirty="0"/>
          </a:p>
          <a:p>
            <a:pPr lvl="1"/>
            <a:endParaRPr lang="en-US" dirty="0"/>
          </a:p>
        </p:txBody>
      </p:sp>
      <p:sp>
        <p:nvSpPr>
          <p:cNvPr id="5" name="Rectangle 4"/>
          <p:cNvSpPr/>
          <p:nvPr/>
        </p:nvSpPr>
        <p:spPr>
          <a:xfrm>
            <a:off x="1589964" y="3475812"/>
            <a:ext cx="170597" cy="689212"/>
          </a:xfrm>
          <a:prstGeom prst="rect">
            <a:avLst/>
          </a:prstGeom>
          <a:noFill/>
          <a:ln w="38100">
            <a:solidFill>
              <a:srgbClr val="FF0000"/>
            </a:solidFill>
          </a:ln>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endParaRPr>
          </a:p>
        </p:txBody>
      </p:sp>
      <p:sp>
        <p:nvSpPr>
          <p:cNvPr id="6" name="Rectangle 5"/>
          <p:cNvSpPr/>
          <p:nvPr/>
        </p:nvSpPr>
        <p:spPr>
          <a:xfrm>
            <a:off x="1582003" y="4171950"/>
            <a:ext cx="170597" cy="191014"/>
          </a:xfrm>
          <a:prstGeom prst="rect">
            <a:avLst/>
          </a:prstGeom>
          <a:noFill/>
          <a:ln w="38100">
            <a:solidFill>
              <a:srgbClr val="7030A0"/>
            </a:solidFill>
          </a:ln>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endParaRPr>
          </a:p>
        </p:txBody>
      </p:sp>
      <p:sp>
        <p:nvSpPr>
          <p:cNvPr id="7" name="Right Brace 6"/>
          <p:cNvSpPr/>
          <p:nvPr/>
        </p:nvSpPr>
        <p:spPr>
          <a:xfrm>
            <a:off x="2565779" y="3411995"/>
            <a:ext cx="368489" cy="1076008"/>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8" name="TextBox 7"/>
          <p:cNvSpPr txBox="1"/>
          <p:nvPr/>
        </p:nvSpPr>
        <p:spPr>
          <a:xfrm>
            <a:off x="4107977" y="3723631"/>
            <a:ext cx="3719015" cy="914400"/>
          </a:xfrm>
          <a:prstGeom prst="rect">
            <a:avLst/>
          </a:prstGeom>
          <a:noFill/>
        </p:spPr>
        <p:txBody>
          <a:bodyPr wrap="none" rtlCol="0">
            <a:noAutofit/>
          </a:bodyPr>
          <a:lstStyle/>
          <a:p>
            <a:pPr marL="0" marR="0" lvl="0" indent="0" algn="l" defTabSz="457200" rtl="0" eaLnBrk="1" fontAlgn="base" latinLnBrk="0" hangingPunct="1">
              <a:lnSpc>
                <a:spcPct val="90000"/>
              </a:lnSpc>
              <a:spcBef>
                <a:spcPts val="600"/>
              </a:spcBef>
              <a:spcAft>
                <a:spcPts val="0"/>
              </a:spcAft>
              <a:buClr>
                <a:prstClr val="white"/>
              </a:buClr>
              <a:buSzTx/>
              <a:buFontTx/>
              <a:buNone/>
              <a:tabLst/>
              <a:defRPr/>
            </a:pPr>
            <a:r>
              <a:rPr kumimoji="0" lang="en-US" sz="1400" b="0" i="0" u="none" strike="noStrike" kern="1200" cap="none" spc="0" normalizeH="0" baseline="0" noProof="0" dirty="0">
                <a:ln>
                  <a:noFill/>
                </a:ln>
                <a:solidFill>
                  <a:prstClr val="black"/>
                </a:solidFill>
                <a:effectLst/>
                <a:uLnTx/>
                <a:uFillTx/>
                <a:latin typeface="Century Schoolbook" charset="0"/>
                <a:ea typeface="Century Schoolbook" charset="0"/>
                <a:cs typeface="Century Schoolbook" charset="0"/>
                <a:sym typeface="Wingdings"/>
              </a:rPr>
              <a:t>If I am missing a block and have the parity block,</a:t>
            </a:r>
            <a:br>
              <a:rPr kumimoji="0" lang="en-US" sz="1400" b="0" i="0" u="none" strike="noStrike" kern="1200" cap="none" spc="0" normalizeH="0" baseline="0" noProof="0" dirty="0">
                <a:ln>
                  <a:noFill/>
                </a:ln>
                <a:solidFill>
                  <a:prstClr val="black"/>
                </a:solidFill>
                <a:effectLst/>
                <a:uLnTx/>
                <a:uFillTx/>
                <a:latin typeface="Century Schoolbook" charset="0"/>
                <a:ea typeface="Century Schoolbook" charset="0"/>
                <a:cs typeface="Century Schoolbook" charset="0"/>
                <a:sym typeface="Wingdings"/>
              </a:rPr>
            </a:br>
            <a:r>
              <a:rPr kumimoji="0" lang="en-US" sz="1400" b="0" i="0" u="none" strike="noStrike" kern="1200" cap="none" spc="0" normalizeH="0" baseline="0" noProof="0" dirty="0">
                <a:ln>
                  <a:noFill/>
                </a:ln>
                <a:solidFill>
                  <a:prstClr val="black"/>
                </a:solidFill>
                <a:effectLst/>
                <a:uLnTx/>
                <a:uFillTx/>
                <a:latin typeface="Century Schoolbook" charset="0"/>
                <a:ea typeface="Century Schoolbook" charset="0"/>
                <a:cs typeface="Century Schoolbook" charset="0"/>
                <a:sym typeface="Wingdings"/>
              </a:rPr>
              <a:t>I can re-compute the missing block bitwise from</a:t>
            </a:r>
            <a:br>
              <a:rPr kumimoji="0" lang="en-US" sz="1400" b="0" i="0" u="none" strike="noStrike" kern="1200" cap="none" spc="0" normalizeH="0" baseline="0" noProof="0" dirty="0">
                <a:ln>
                  <a:noFill/>
                </a:ln>
                <a:solidFill>
                  <a:prstClr val="black"/>
                </a:solidFill>
                <a:effectLst/>
                <a:uLnTx/>
                <a:uFillTx/>
                <a:latin typeface="Century Schoolbook" charset="0"/>
                <a:ea typeface="Century Schoolbook" charset="0"/>
                <a:cs typeface="Century Schoolbook" charset="0"/>
                <a:sym typeface="Wingdings"/>
              </a:rPr>
            </a:br>
            <a:r>
              <a:rPr kumimoji="0" lang="en-US" sz="1400" b="0" i="0" u="none" strike="noStrike" kern="1200" cap="none" spc="0" normalizeH="0" baseline="0" noProof="0" dirty="0">
                <a:ln>
                  <a:noFill/>
                </a:ln>
                <a:solidFill>
                  <a:prstClr val="black"/>
                </a:solidFill>
                <a:effectLst/>
                <a:uLnTx/>
                <a:uFillTx/>
                <a:latin typeface="Century Schoolbook" charset="0"/>
                <a:ea typeface="Century Schoolbook" charset="0"/>
                <a:cs typeface="Century Schoolbook" charset="0"/>
                <a:sym typeface="Wingdings"/>
              </a:rPr>
              <a:t>remaining blocks and parity block. </a:t>
            </a:r>
            <a:endParaRPr kumimoji="0" lang="en-US" sz="1400" b="0" i="0" u="none" strike="noStrike" kern="1200" cap="none" spc="0" normalizeH="0" baseline="0" noProof="0" dirty="0">
              <a:ln>
                <a:noFill/>
              </a:ln>
              <a:solidFill>
                <a:prstClr val="black"/>
              </a:solidFill>
              <a:effectLst/>
              <a:uLnTx/>
              <a:uFillTx/>
              <a:latin typeface="Century Schoolbook" charset="0"/>
              <a:ea typeface="Century Schoolbook" charset="0"/>
              <a:cs typeface="Century Schoolbook" charset="0"/>
            </a:endParaRPr>
          </a:p>
        </p:txBody>
      </p:sp>
      <p:sp>
        <p:nvSpPr>
          <p:cNvPr id="9" name="Rectangle 8"/>
          <p:cNvSpPr/>
          <p:nvPr/>
        </p:nvSpPr>
        <p:spPr>
          <a:xfrm>
            <a:off x="3355858" y="3719166"/>
            <a:ext cx="513282" cy="461665"/>
          </a:xfrm>
          <a:prstGeom prst="rect">
            <a:avLst/>
          </a:prstGeom>
        </p:spPr>
        <p:txBody>
          <a:bodyPr wrap="none">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entury Schoolbook" charset="0"/>
                <a:ea typeface="Century Schoolbook" charset="0"/>
                <a:cs typeface="Century Schoolbook" charset="0"/>
                <a:sym typeface="Wingdings"/>
              </a:rPr>
              <a:t></a:t>
            </a:r>
            <a:endPar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717683375"/>
      </p:ext>
    </p:extLst>
  </p:cSld>
  <p:clrMapOvr>
    <a:masterClrMapping/>
  </p:clrMapOvr>
  <p:transition spd="med">
    <p:wipe dir="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8">
            <a:extLst>
              <a:ext uri="{FF2B5EF4-FFF2-40B4-BE49-F238E27FC236}">
                <a16:creationId xmlns:a16="http://schemas.microsoft.com/office/drawing/2014/main" id="{B6035C87-35FA-374A-9083-75575E10BC47}"/>
              </a:ext>
            </a:extLst>
          </p:cNvPr>
          <p:cNvSpPr txBox="1">
            <a:spLocks noChangeArrowheads="1"/>
          </p:cNvSpPr>
          <p:nvPr/>
        </p:nvSpPr>
        <p:spPr bwMode="auto">
          <a:xfrm>
            <a:off x="0" y="1733550"/>
            <a:ext cx="91440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Data Storage Structures</a:t>
            </a:r>
            <a:b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b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(Database Systems Concepts, V7, Ch. 13)</a:t>
            </a:r>
            <a:endParaRPr kumimoji="0" lang="en-US" altLang="en-US" sz="16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2" name="TextBox 9">
            <a:extLst>
              <a:ext uri="{FF2B5EF4-FFF2-40B4-BE49-F238E27FC236}">
                <a16:creationId xmlns:a16="http://schemas.microsoft.com/office/drawing/2014/main" id="{8F7BC67E-4555-76BF-1D0A-68D3099861E8}"/>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800" b="1" i="0" u="none" strike="noStrike" kern="1200" cap="none" spc="0" normalizeH="0" baseline="0" noProof="0" smtClean="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39</a:t>
            </a:fld>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COMS W4111_002_2023_1 -  Lecture 8: Module II, NoSQL, Document DBs		© Donald F. Ferguson, 2023</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7256986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Module II Kickoff</a:t>
            </a:r>
            <a:endParaRPr lang="en-US" altLang="en-US" sz="1600" i="1" dirty="0">
              <a:solidFill>
                <a:schemeClr val="bg1"/>
              </a:solidFill>
            </a:endParaRPr>
          </a:p>
        </p:txBody>
      </p:sp>
      <p:sp>
        <p:nvSpPr>
          <p:cNvPr id="3" name="TextBox 9">
            <a:extLst>
              <a:ext uri="{FF2B5EF4-FFF2-40B4-BE49-F238E27FC236}">
                <a16:creationId xmlns:a16="http://schemas.microsoft.com/office/drawing/2014/main" id="{D28A1201-5EFD-A6F2-80B9-1991F70845A5}"/>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800" b="1" i="0" u="none" strike="noStrike" kern="1200" cap="none" spc="0" normalizeH="0" baseline="0" noProof="0" smtClean="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4</a:t>
            </a:fld>
            <a:r>
              <a:rPr kumimoji="0" lang="en-US" altLang="en-US" sz="800" b="1" i="0" u="none" strike="noStrike" kern="1200" cap="none" spc="0" normalizeH="0" baseline="0" noProof="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a:ln>
                  <a:noFill/>
                </a:ln>
                <a:solidFill>
                  <a:prstClr val="white"/>
                </a:solidFill>
                <a:effectLst/>
                <a:uLnTx/>
                <a:uFillTx/>
                <a:latin typeface="Calibri" charset="0"/>
                <a:ea typeface="ＭＳ Ｐゴシック" charset="-128"/>
                <a:cs typeface="+mn-cs"/>
              </a:rPr>
              <a:t>|</a:t>
            </a:r>
            <a:r>
              <a:rPr kumimoji="0" lang="en-US" altLang="en-US" sz="800" b="1" i="0" u="none" strike="noStrike" kern="1200" cap="none" spc="0" normalizeH="0" baseline="0" noProof="0">
                <a:ln>
                  <a:noFill/>
                </a:ln>
                <a:solidFill>
                  <a:prstClr val="white"/>
                </a:solidFill>
                <a:effectLst/>
                <a:uLnTx/>
                <a:uFillTx/>
                <a:latin typeface="Calibri" charset="0"/>
                <a:ea typeface="ＭＳ Ｐゴシック" charset="-128"/>
                <a:cs typeface="+mn-cs"/>
              </a:rPr>
              <a:t> COMS W4111_002_2023_1 -  Lecture 8: Module II, NoSQL, Document DBs		© Donald F. Ferguson, 2023</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54750883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7" name="Rectangle 3">
            <a:extLst>
              <a:ext uri="{FF2B5EF4-FFF2-40B4-BE49-F238E27FC236}">
                <a16:creationId xmlns:a16="http://schemas.microsoft.com/office/drawing/2014/main" id="{B3A0C481-BBD2-48D5-9CB8-C59C3FA7C9A9}"/>
              </a:ext>
            </a:extLst>
          </p:cNvPr>
          <p:cNvSpPr>
            <a:spLocks noGrp="1" noChangeArrowheads="1"/>
          </p:cNvSpPr>
          <p:nvPr>
            <p:ph idx="1"/>
          </p:nvPr>
        </p:nvSpPr>
        <p:spPr/>
        <p:txBody>
          <a:bodyPr/>
          <a:lstStyle/>
          <a:p>
            <a:r>
              <a:rPr lang="en-US" altLang="en-US" dirty="0"/>
              <a:t>The database is stored as a collection of </a:t>
            </a:r>
            <a:r>
              <a:rPr lang="en-US" altLang="en-US" i="1" dirty="0"/>
              <a:t>files</a:t>
            </a:r>
            <a:r>
              <a:rPr lang="en-US" altLang="en-US" dirty="0"/>
              <a:t>.  Each file is a sequence of </a:t>
            </a:r>
            <a:r>
              <a:rPr lang="en-US" altLang="en-US" i="1" dirty="0"/>
              <a:t>records.  </a:t>
            </a:r>
            <a:r>
              <a:rPr lang="en-US" altLang="en-US" dirty="0"/>
              <a:t>A record is a sequence of fields.</a:t>
            </a:r>
          </a:p>
          <a:p>
            <a:r>
              <a:rPr lang="en-US" altLang="en-US" dirty="0"/>
              <a:t>One approach</a:t>
            </a:r>
          </a:p>
          <a:p>
            <a:pPr lvl="1"/>
            <a:r>
              <a:rPr lang="en-US" altLang="en-US" dirty="0"/>
              <a:t>Assume record size is fixed</a:t>
            </a:r>
          </a:p>
          <a:p>
            <a:pPr lvl="1"/>
            <a:r>
              <a:rPr lang="en-US" altLang="en-US" dirty="0"/>
              <a:t>Each file has records of one particular type only</a:t>
            </a:r>
          </a:p>
          <a:p>
            <a:pPr lvl="1"/>
            <a:r>
              <a:rPr lang="en-US" altLang="en-US" dirty="0"/>
              <a:t>Different files are used for different relations</a:t>
            </a:r>
          </a:p>
          <a:p>
            <a:pPr marL="342900" lvl="1" indent="0">
              <a:buNone/>
            </a:pPr>
            <a:r>
              <a:rPr lang="en-US" altLang="en-US" dirty="0"/>
              <a:t>This case is easiest to implement; will consider variable length records later</a:t>
            </a:r>
          </a:p>
          <a:p>
            <a:pPr marL="5954" indent="-5954"/>
            <a:r>
              <a:rPr lang="en-US" altLang="en-US" dirty="0"/>
              <a:t> We assume that records are smaller than a disk block</a:t>
            </a:r>
          </a:p>
          <a:p>
            <a:pPr marL="348854" lvl="1" indent="-5954">
              <a:buNone/>
            </a:pPr>
            <a:r>
              <a:rPr lang="en-US" altLang="en-US" dirty="0"/>
              <a:t>.</a:t>
            </a:r>
          </a:p>
        </p:txBody>
      </p:sp>
      <p:sp>
        <p:nvSpPr>
          <p:cNvPr id="199682" name="Rectangle 2">
            <a:extLst>
              <a:ext uri="{FF2B5EF4-FFF2-40B4-BE49-F238E27FC236}">
                <a16:creationId xmlns:a16="http://schemas.microsoft.com/office/drawing/2014/main" id="{A40D8FBD-C4B3-47AD-8320-48C6E70CFBAB}"/>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File Organization</a:t>
            </a:r>
          </a:p>
        </p:txBody>
      </p:sp>
      <p:sp>
        <p:nvSpPr>
          <p:cNvPr id="2" name="Text Box 7">
            <a:extLst>
              <a:ext uri="{FF2B5EF4-FFF2-40B4-BE49-F238E27FC236}">
                <a16:creationId xmlns:a16="http://schemas.microsoft.com/office/drawing/2014/main" id="{70E73ADC-B457-4012-7812-437668AA8BB1}"/>
              </a:ext>
            </a:extLst>
          </p:cNvPr>
          <p:cNvSpPr txBox="1">
            <a:spLocks noChangeArrowheads="1"/>
          </p:cNvSpPr>
          <p:nvPr/>
        </p:nvSpPr>
        <p:spPr bwMode="auto">
          <a:xfrm>
            <a:off x="5762831" y="4414450"/>
            <a:ext cx="3228769" cy="27699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From: 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p:txBody>
      </p:sp>
    </p:spTree>
    <p:extLst>
      <p:ext uri="{BB962C8B-B14F-4D97-AF65-F5344CB8AC3E}">
        <p14:creationId xmlns:p14="http://schemas.microsoft.com/office/powerpoint/2010/main" val="338275767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4992"/>
            <a:ext cx="8279946" cy="387798"/>
          </a:xfrm>
        </p:spPr>
        <p:txBody>
          <a:bodyPr/>
          <a:lstStyle/>
          <a:p>
            <a:pPr algn="l"/>
            <a:r>
              <a:rPr lang="en-US" dirty="0">
                <a:solidFill>
                  <a:schemeClr val="bg1"/>
                </a:solidFill>
              </a:rPr>
              <a:t>Terminology</a:t>
            </a:r>
          </a:p>
        </p:txBody>
      </p:sp>
      <p:sp>
        <p:nvSpPr>
          <p:cNvPr id="3" name="Content Placeholder 2"/>
          <p:cNvSpPr>
            <a:spLocks noGrp="1"/>
          </p:cNvSpPr>
          <p:nvPr>
            <p:ph sz="half" idx="1"/>
          </p:nvPr>
        </p:nvSpPr>
        <p:spPr/>
        <p:txBody>
          <a:bodyPr/>
          <a:lstStyle/>
          <a:p>
            <a:r>
              <a:rPr lang="en-US" dirty="0"/>
              <a:t>A tuple in a relation maps to a </a:t>
            </a:r>
            <a:r>
              <a:rPr lang="en-US" i="1" dirty="0"/>
              <a:t>record</a:t>
            </a:r>
            <a:r>
              <a:rPr lang="en-US" dirty="0"/>
              <a:t>. Records may be</a:t>
            </a:r>
          </a:p>
          <a:p>
            <a:pPr lvl="1"/>
            <a:r>
              <a:rPr lang="en-US" i="1" dirty="0"/>
              <a:t>Fixed length</a:t>
            </a:r>
          </a:p>
          <a:p>
            <a:pPr lvl="1"/>
            <a:r>
              <a:rPr lang="en-US" i="1" dirty="0"/>
              <a:t>Variable length</a:t>
            </a:r>
          </a:p>
          <a:p>
            <a:pPr lvl="1"/>
            <a:r>
              <a:rPr lang="en-US" i="1" dirty="0"/>
              <a:t>Variable format </a:t>
            </a:r>
            <a:r>
              <a:rPr lang="en-US" dirty="0"/>
              <a:t>(which we will see in Neo4J, </a:t>
            </a:r>
            <a:r>
              <a:rPr lang="en-US" dirty="0" err="1"/>
              <a:t>DynamoDB</a:t>
            </a:r>
            <a:r>
              <a:rPr lang="en-US" dirty="0"/>
              <a:t>, </a:t>
            </a:r>
            <a:r>
              <a:rPr lang="en-US" dirty="0" err="1"/>
              <a:t>etc</a:t>
            </a:r>
            <a:r>
              <a:rPr lang="en-US" dirty="0"/>
              <a:t>).</a:t>
            </a:r>
            <a:endParaRPr lang="en-US" i="1" dirty="0"/>
          </a:p>
          <a:p>
            <a:r>
              <a:rPr lang="en-US" dirty="0"/>
              <a:t>A </a:t>
            </a:r>
            <a:r>
              <a:rPr lang="en-US" i="1" dirty="0"/>
              <a:t>block</a:t>
            </a:r>
            <a:endParaRPr lang="en-US" dirty="0"/>
          </a:p>
          <a:p>
            <a:pPr lvl="1"/>
            <a:r>
              <a:rPr lang="en-US" dirty="0"/>
              <a:t>Is the unit of transfer between disks and memory (buffer pools).</a:t>
            </a:r>
          </a:p>
          <a:p>
            <a:pPr lvl="1"/>
            <a:r>
              <a:rPr lang="en-US" dirty="0"/>
              <a:t>Contains multiple records, usually but not always from the same relation.</a:t>
            </a:r>
          </a:p>
          <a:p>
            <a:r>
              <a:rPr lang="en-US" dirty="0"/>
              <a:t>The </a:t>
            </a:r>
            <a:r>
              <a:rPr lang="en-US" i="1" dirty="0"/>
              <a:t>database address space </a:t>
            </a:r>
            <a:r>
              <a:rPr lang="en-US" dirty="0"/>
              <a:t>contains</a:t>
            </a:r>
          </a:p>
          <a:p>
            <a:pPr lvl="1"/>
            <a:r>
              <a:rPr lang="en-US" dirty="0"/>
              <a:t>All of the blocks and records that the database manages</a:t>
            </a:r>
          </a:p>
          <a:p>
            <a:pPr lvl="1"/>
            <a:r>
              <a:rPr lang="en-US" dirty="0"/>
              <a:t>Including blocks/records containing data</a:t>
            </a:r>
          </a:p>
          <a:p>
            <a:pPr lvl="1"/>
            <a:r>
              <a:rPr lang="en-US" dirty="0"/>
              <a:t>And blocks/records containing free space.</a:t>
            </a:r>
          </a:p>
        </p:txBody>
      </p:sp>
    </p:spTree>
    <p:extLst>
      <p:ext uri="{BB962C8B-B14F-4D97-AF65-F5344CB8AC3E}">
        <p14:creationId xmlns:p14="http://schemas.microsoft.com/office/powerpoint/2010/main" val="338669328"/>
      </p:ext>
    </p:extLst>
  </p:cSld>
  <p:clrMapOvr>
    <a:masterClrMapping/>
  </p:clrMapOvr>
  <p:transition spd="med">
    <p:wipe dir="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5" name="Rectangle 3">
            <a:extLst>
              <a:ext uri="{FF2B5EF4-FFF2-40B4-BE49-F238E27FC236}">
                <a16:creationId xmlns:a16="http://schemas.microsoft.com/office/drawing/2014/main" id="{4AE7AAC6-B0E2-411A-A36F-61F8050E8E71}"/>
              </a:ext>
            </a:extLst>
          </p:cNvPr>
          <p:cNvSpPr>
            <a:spLocks noGrp="1" noChangeArrowheads="1"/>
          </p:cNvSpPr>
          <p:nvPr>
            <p:ph idx="1"/>
          </p:nvPr>
        </p:nvSpPr>
        <p:spPr/>
        <p:txBody>
          <a:bodyPr/>
          <a:lstStyle/>
          <a:p>
            <a:r>
              <a:rPr lang="en-US" altLang="en-US" dirty="0"/>
              <a:t>Simple approach:</a:t>
            </a:r>
          </a:p>
          <a:p>
            <a:pPr lvl="1"/>
            <a:r>
              <a:rPr lang="en-US" altLang="en-US" dirty="0"/>
              <a:t>Store record </a:t>
            </a:r>
            <a:r>
              <a:rPr lang="en-US" altLang="en-US" i="1" dirty="0" err="1"/>
              <a:t>i</a:t>
            </a:r>
            <a:r>
              <a:rPr lang="en-US" altLang="en-US" dirty="0"/>
              <a:t> starting from byte </a:t>
            </a:r>
            <a:r>
              <a:rPr lang="en-US" altLang="en-US" i="1" dirty="0">
                <a:sym typeface="Greek Symbols" pitchFamily="18" charset="2"/>
              </a:rPr>
              <a:t>n </a:t>
            </a:r>
            <a:r>
              <a:rPr lang="en-US" altLang="en-US" i="1" dirty="0">
                <a:sym typeface="Symbol" panose="05050102010706020507" pitchFamily="18" charset="2"/>
              </a:rPr>
              <a:t> (</a:t>
            </a:r>
            <a:r>
              <a:rPr lang="en-US" altLang="en-US" i="1" dirty="0" err="1">
                <a:sym typeface="Symbol" panose="05050102010706020507" pitchFamily="18" charset="2"/>
              </a:rPr>
              <a:t>i</a:t>
            </a:r>
            <a:r>
              <a:rPr lang="en-US" altLang="en-US" i="1" dirty="0">
                <a:sym typeface="Symbol" panose="05050102010706020507" pitchFamily="18" charset="2"/>
              </a:rPr>
              <a:t> – </a:t>
            </a:r>
            <a:r>
              <a:rPr lang="en-US" altLang="en-US" dirty="0">
                <a:sym typeface="Symbol" panose="05050102010706020507" pitchFamily="18" charset="2"/>
              </a:rPr>
              <a:t>1), where </a:t>
            </a:r>
            <a:r>
              <a:rPr lang="en-US" altLang="en-US" i="1" dirty="0">
                <a:sym typeface="Symbol" panose="05050102010706020507" pitchFamily="18" charset="2"/>
              </a:rPr>
              <a:t>n </a:t>
            </a:r>
            <a:r>
              <a:rPr lang="en-US" altLang="en-US" dirty="0">
                <a:sym typeface="Symbol" panose="05050102010706020507" pitchFamily="18" charset="2"/>
              </a:rPr>
              <a:t>is the size of each record.</a:t>
            </a:r>
          </a:p>
          <a:p>
            <a:pPr lvl="1"/>
            <a:r>
              <a:rPr lang="en-US" altLang="en-US" dirty="0">
                <a:sym typeface="Symbol" panose="05050102010706020507" pitchFamily="18" charset="2"/>
              </a:rPr>
              <a:t>Record access is simple but records may cross blocks</a:t>
            </a:r>
          </a:p>
          <a:p>
            <a:pPr lvl="2"/>
            <a:r>
              <a:rPr lang="en-US" altLang="en-US" dirty="0">
                <a:sym typeface="Symbol" panose="05050102010706020507" pitchFamily="18" charset="2"/>
              </a:rPr>
              <a:t>Modification: do not allow records to cross block boundaries</a:t>
            </a:r>
          </a:p>
        </p:txBody>
      </p:sp>
      <p:sp>
        <p:nvSpPr>
          <p:cNvPr id="200706" name="Rectangle 2">
            <a:extLst>
              <a:ext uri="{FF2B5EF4-FFF2-40B4-BE49-F238E27FC236}">
                <a16:creationId xmlns:a16="http://schemas.microsoft.com/office/drawing/2014/main" id="{43367653-EE3B-4308-B688-073192C53A40}"/>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Fixed-Length Records</a:t>
            </a:r>
          </a:p>
        </p:txBody>
      </p:sp>
      <p:pic>
        <p:nvPicPr>
          <p:cNvPr id="5" name="Content Placeholder 4">
            <a:extLst>
              <a:ext uri="{FF2B5EF4-FFF2-40B4-BE49-F238E27FC236}">
                <a16:creationId xmlns:a16="http://schemas.microsoft.com/office/drawing/2014/main" id="{9F4CCBFC-2976-4FF3-B9E2-11AE645EEE6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bwMode="auto">
          <a:xfrm>
            <a:off x="3810000" y="1962150"/>
            <a:ext cx="3880487" cy="2481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a:extLst>
              <a:ext uri="{FF2B5EF4-FFF2-40B4-BE49-F238E27FC236}">
                <a16:creationId xmlns:a16="http://schemas.microsoft.com/office/drawing/2014/main" id="{6EF5B44A-596B-7F4A-AB3D-4CE4AF378333}"/>
              </a:ext>
            </a:extLst>
          </p:cNvPr>
          <p:cNvSpPr/>
          <p:nvPr/>
        </p:nvSpPr>
        <p:spPr bwMode="auto">
          <a:xfrm>
            <a:off x="4431170" y="1962150"/>
            <a:ext cx="3259317" cy="800714"/>
          </a:xfrm>
          <a:prstGeom prst="rect">
            <a:avLst/>
          </a:prstGeom>
          <a:noFill/>
          <a:ln w="2857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Helvetica" charset="0"/>
              <a:ea typeface="ＭＳ Ｐゴシック" charset="-128"/>
              <a:cs typeface="+mn-cs"/>
            </a:endParaRPr>
          </a:p>
        </p:txBody>
      </p:sp>
      <p:sp>
        <p:nvSpPr>
          <p:cNvPr id="6" name="Rectangle 5">
            <a:extLst>
              <a:ext uri="{FF2B5EF4-FFF2-40B4-BE49-F238E27FC236}">
                <a16:creationId xmlns:a16="http://schemas.microsoft.com/office/drawing/2014/main" id="{9F0598AB-E0D0-A640-8D9C-34BA2ECA0F72}"/>
              </a:ext>
            </a:extLst>
          </p:cNvPr>
          <p:cNvSpPr/>
          <p:nvPr/>
        </p:nvSpPr>
        <p:spPr bwMode="auto">
          <a:xfrm>
            <a:off x="4431170" y="2800350"/>
            <a:ext cx="3259317" cy="800714"/>
          </a:xfrm>
          <a:prstGeom prst="rect">
            <a:avLst/>
          </a:prstGeom>
          <a:noFill/>
          <a:ln w="2857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Helvetica" charset="0"/>
              <a:ea typeface="ＭＳ Ｐゴシック" charset="-128"/>
              <a:cs typeface="+mn-cs"/>
            </a:endParaRPr>
          </a:p>
        </p:txBody>
      </p:sp>
      <p:sp>
        <p:nvSpPr>
          <p:cNvPr id="3" name="Text Box 7">
            <a:extLst>
              <a:ext uri="{FF2B5EF4-FFF2-40B4-BE49-F238E27FC236}">
                <a16:creationId xmlns:a16="http://schemas.microsoft.com/office/drawing/2014/main" id="{67490860-E725-6A05-BD6F-F3B8E24FD9A7}"/>
              </a:ext>
            </a:extLst>
          </p:cNvPr>
          <p:cNvSpPr txBox="1">
            <a:spLocks noChangeArrowheads="1"/>
          </p:cNvSpPr>
          <p:nvPr/>
        </p:nvSpPr>
        <p:spPr bwMode="auto">
          <a:xfrm>
            <a:off x="5762831" y="4449755"/>
            <a:ext cx="3228769" cy="27699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From: 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p:txBody>
      </p:sp>
    </p:spTree>
    <p:extLst>
      <p:ext uri="{BB962C8B-B14F-4D97-AF65-F5344CB8AC3E}">
        <p14:creationId xmlns:p14="http://schemas.microsoft.com/office/powerpoint/2010/main" val="365515571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5" name="Rectangle 3">
            <a:extLst>
              <a:ext uri="{FF2B5EF4-FFF2-40B4-BE49-F238E27FC236}">
                <a16:creationId xmlns:a16="http://schemas.microsoft.com/office/drawing/2014/main" id="{4AE7AAC6-B0E2-411A-A36F-61F8050E8E71}"/>
              </a:ext>
            </a:extLst>
          </p:cNvPr>
          <p:cNvSpPr>
            <a:spLocks noGrp="1" noChangeArrowheads="1"/>
          </p:cNvSpPr>
          <p:nvPr>
            <p:ph idx="1"/>
          </p:nvPr>
        </p:nvSpPr>
        <p:spPr/>
        <p:txBody>
          <a:bodyPr/>
          <a:lstStyle/>
          <a:p>
            <a:r>
              <a:rPr lang="en-US" altLang="en-US" dirty="0"/>
              <a:t>Deletion of record </a:t>
            </a:r>
            <a:r>
              <a:rPr lang="en-US" altLang="en-US" i="1" dirty="0"/>
              <a:t>i:  </a:t>
            </a:r>
            <a:r>
              <a:rPr lang="en-US" altLang="en-US" dirty="0"/>
              <a:t>alternatives</a:t>
            </a:r>
            <a:r>
              <a:rPr lang="en-US" altLang="en-US" i="1" dirty="0"/>
              <a:t>:</a:t>
            </a:r>
          </a:p>
          <a:p>
            <a:pPr lvl="1"/>
            <a:r>
              <a:rPr lang="en-US" altLang="en-US" b="1" dirty="0"/>
              <a:t>move records </a:t>
            </a:r>
            <a:r>
              <a:rPr lang="en-US" altLang="en-US" b="1" i="1" dirty="0" err="1"/>
              <a:t>i</a:t>
            </a:r>
            <a:r>
              <a:rPr lang="en-US" altLang="en-US" b="1" dirty="0"/>
              <a:t> + 1, . . ., </a:t>
            </a:r>
            <a:r>
              <a:rPr lang="en-US" altLang="en-US" b="1" i="1" dirty="0"/>
              <a:t>n</a:t>
            </a:r>
            <a:r>
              <a:rPr lang="en-US" altLang="en-US" b="1" dirty="0"/>
              <a:t>  to </a:t>
            </a:r>
            <a:r>
              <a:rPr lang="en-US" altLang="en-US" b="1" i="1" dirty="0" err="1"/>
              <a:t>i</a:t>
            </a:r>
            <a:r>
              <a:rPr lang="en-US" altLang="en-US" b="1" i="1" dirty="0"/>
              <a:t>, . . . , n </a:t>
            </a:r>
            <a:r>
              <a:rPr lang="en-US" altLang="en-US" b="1" i="1" dirty="0">
                <a:sym typeface="Symbol" panose="05050102010706020507" pitchFamily="18" charset="2"/>
              </a:rPr>
              <a:t>– </a:t>
            </a:r>
            <a:r>
              <a:rPr lang="en-US" altLang="en-US" b="1" dirty="0">
                <a:sym typeface="Symbol" panose="05050102010706020507" pitchFamily="18" charset="2"/>
              </a:rPr>
              <a:t>1</a:t>
            </a:r>
          </a:p>
          <a:p>
            <a:pPr lvl="1"/>
            <a:r>
              <a:rPr lang="en-US" altLang="en-US" dirty="0">
                <a:sym typeface="Symbol" panose="05050102010706020507" pitchFamily="18" charset="2"/>
              </a:rPr>
              <a:t>move record </a:t>
            </a:r>
            <a:r>
              <a:rPr lang="en-US" altLang="en-US" i="1" dirty="0">
                <a:sym typeface="Symbol" panose="05050102010706020507" pitchFamily="18" charset="2"/>
              </a:rPr>
              <a:t>n </a:t>
            </a:r>
            <a:r>
              <a:rPr lang="en-US" altLang="en-US" dirty="0">
                <a:sym typeface="Symbol" panose="05050102010706020507" pitchFamily="18" charset="2"/>
              </a:rPr>
              <a:t> to </a:t>
            </a:r>
            <a:r>
              <a:rPr lang="en-US" altLang="en-US" i="1" dirty="0" err="1">
                <a:sym typeface="Symbol" panose="05050102010706020507" pitchFamily="18" charset="2"/>
              </a:rPr>
              <a:t>i</a:t>
            </a:r>
            <a:endParaRPr lang="en-US" altLang="en-US" dirty="0">
              <a:sym typeface="Symbol" panose="05050102010706020507" pitchFamily="18" charset="2"/>
            </a:endParaRPr>
          </a:p>
          <a:p>
            <a:pPr lvl="1"/>
            <a:r>
              <a:rPr lang="en-US" altLang="en-US" dirty="0">
                <a:sym typeface="Symbol" panose="05050102010706020507" pitchFamily="18" charset="2"/>
              </a:rPr>
              <a:t>do not move records, but link all free records on a </a:t>
            </a:r>
            <a:r>
              <a:rPr lang="en-US" altLang="en-US" i="1" dirty="0">
                <a:sym typeface="Symbol" panose="05050102010706020507" pitchFamily="18" charset="2"/>
              </a:rPr>
              <a:t>free list</a:t>
            </a:r>
          </a:p>
          <a:p>
            <a:pPr marL="342900" lvl="1" indent="0">
              <a:buNone/>
            </a:pPr>
            <a:r>
              <a:rPr lang="en-US" altLang="en-US" b="1" dirty="0">
                <a:sym typeface="Symbol" panose="05050102010706020507" pitchFamily="18" charset="2"/>
              </a:rPr>
              <a:t>Record 3 deleted</a:t>
            </a:r>
          </a:p>
        </p:txBody>
      </p:sp>
      <p:sp>
        <p:nvSpPr>
          <p:cNvPr id="200706" name="Rectangle 2">
            <a:extLst>
              <a:ext uri="{FF2B5EF4-FFF2-40B4-BE49-F238E27FC236}">
                <a16:creationId xmlns:a16="http://schemas.microsoft.com/office/drawing/2014/main" id="{43367653-EE3B-4308-B688-073192C53A40}"/>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Fixed-Length Records</a:t>
            </a:r>
          </a:p>
        </p:txBody>
      </p:sp>
      <p:pic>
        <p:nvPicPr>
          <p:cNvPr id="6" name="Graphic 5">
            <a:extLst>
              <a:ext uri="{FF2B5EF4-FFF2-40B4-BE49-F238E27FC236}">
                <a16:creationId xmlns:a16="http://schemas.microsoft.com/office/drawing/2014/main" id="{F5576AFE-02C2-4348-8F1E-7F5213955C3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828800" y="2365668"/>
            <a:ext cx="3679324" cy="2149838"/>
          </a:xfrm>
          <a:prstGeom prst="rect">
            <a:avLst/>
          </a:prstGeom>
        </p:spPr>
      </p:pic>
      <p:sp>
        <p:nvSpPr>
          <p:cNvPr id="2" name="Text Box 7">
            <a:extLst>
              <a:ext uri="{FF2B5EF4-FFF2-40B4-BE49-F238E27FC236}">
                <a16:creationId xmlns:a16="http://schemas.microsoft.com/office/drawing/2014/main" id="{4A27B45E-0C46-9C52-34E0-54EC794761D3}"/>
              </a:ext>
            </a:extLst>
          </p:cNvPr>
          <p:cNvSpPr txBox="1">
            <a:spLocks noChangeArrowheads="1"/>
          </p:cNvSpPr>
          <p:nvPr/>
        </p:nvSpPr>
        <p:spPr bwMode="auto">
          <a:xfrm>
            <a:off x="5762831" y="4414450"/>
            <a:ext cx="3228769" cy="27699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From: 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p:txBody>
      </p:sp>
    </p:spTree>
    <p:extLst>
      <p:ext uri="{BB962C8B-B14F-4D97-AF65-F5344CB8AC3E}">
        <p14:creationId xmlns:p14="http://schemas.microsoft.com/office/powerpoint/2010/main" val="212374287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5" name="Rectangle 3">
            <a:extLst>
              <a:ext uri="{FF2B5EF4-FFF2-40B4-BE49-F238E27FC236}">
                <a16:creationId xmlns:a16="http://schemas.microsoft.com/office/drawing/2014/main" id="{4AE7AAC6-B0E2-411A-A36F-61F8050E8E71}"/>
              </a:ext>
            </a:extLst>
          </p:cNvPr>
          <p:cNvSpPr>
            <a:spLocks noGrp="1" noChangeArrowheads="1"/>
          </p:cNvSpPr>
          <p:nvPr>
            <p:ph idx="1"/>
          </p:nvPr>
        </p:nvSpPr>
        <p:spPr/>
        <p:txBody>
          <a:bodyPr/>
          <a:lstStyle/>
          <a:p>
            <a:r>
              <a:rPr lang="en-US" altLang="en-US" dirty="0"/>
              <a:t>Deletion of record </a:t>
            </a:r>
            <a:r>
              <a:rPr lang="en-US" altLang="en-US" i="1" dirty="0"/>
              <a:t>i:  </a:t>
            </a:r>
            <a:r>
              <a:rPr lang="en-US" altLang="en-US" dirty="0"/>
              <a:t>alternatives</a:t>
            </a:r>
            <a:r>
              <a:rPr lang="en-US" altLang="en-US" i="1" dirty="0"/>
              <a:t>:</a:t>
            </a:r>
          </a:p>
          <a:p>
            <a:pPr lvl="1"/>
            <a:r>
              <a:rPr lang="en-US" altLang="en-US" dirty="0"/>
              <a:t>move records </a:t>
            </a:r>
            <a:r>
              <a:rPr lang="en-US" altLang="en-US" i="1" dirty="0" err="1"/>
              <a:t>i</a:t>
            </a:r>
            <a:r>
              <a:rPr lang="en-US" altLang="en-US" dirty="0"/>
              <a:t> + 1, . . ., </a:t>
            </a:r>
            <a:r>
              <a:rPr lang="en-US" altLang="en-US" i="1" dirty="0"/>
              <a:t>n</a:t>
            </a:r>
            <a:r>
              <a:rPr lang="en-US" altLang="en-US" dirty="0"/>
              <a:t>  to </a:t>
            </a:r>
            <a:r>
              <a:rPr lang="en-US" altLang="en-US" i="1" dirty="0" err="1"/>
              <a:t>i</a:t>
            </a:r>
            <a:r>
              <a:rPr lang="en-US" altLang="en-US" i="1" dirty="0"/>
              <a:t>, . . . , n </a:t>
            </a:r>
            <a:r>
              <a:rPr lang="en-US" altLang="en-US" i="1" dirty="0">
                <a:sym typeface="Symbol" panose="05050102010706020507" pitchFamily="18" charset="2"/>
              </a:rPr>
              <a:t>– </a:t>
            </a:r>
            <a:r>
              <a:rPr lang="en-US" altLang="en-US" dirty="0">
                <a:sym typeface="Symbol" panose="05050102010706020507" pitchFamily="18" charset="2"/>
              </a:rPr>
              <a:t>1</a:t>
            </a:r>
          </a:p>
          <a:p>
            <a:pPr lvl="1"/>
            <a:r>
              <a:rPr lang="en-US" altLang="en-US" b="1" dirty="0">
                <a:sym typeface="Symbol" panose="05050102010706020507" pitchFamily="18" charset="2"/>
              </a:rPr>
              <a:t>move record </a:t>
            </a:r>
            <a:r>
              <a:rPr lang="en-US" altLang="en-US" b="1" i="1" dirty="0">
                <a:sym typeface="Symbol" panose="05050102010706020507" pitchFamily="18" charset="2"/>
              </a:rPr>
              <a:t>n </a:t>
            </a:r>
            <a:r>
              <a:rPr lang="en-US" altLang="en-US" b="1" dirty="0">
                <a:sym typeface="Symbol" panose="05050102010706020507" pitchFamily="18" charset="2"/>
              </a:rPr>
              <a:t> to </a:t>
            </a:r>
            <a:r>
              <a:rPr lang="en-US" altLang="en-US" b="1" i="1" dirty="0" err="1">
                <a:sym typeface="Symbol" panose="05050102010706020507" pitchFamily="18" charset="2"/>
              </a:rPr>
              <a:t>i</a:t>
            </a:r>
            <a:endParaRPr lang="en-US" altLang="en-US" b="1" dirty="0">
              <a:sym typeface="Symbol" panose="05050102010706020507" pitchFamily="18" charset="2"/>
            </a:endParaRPr>
          </a:p>
          <a:p>
            <a:pPr lvl="1"/>
            <a:r>
              <a:rPr lang="en-US" altLang="en-US" dirty="0">
                <a:sym typeface="Symbol" panose="05050102010706020507" pitchFamily="18" charset="2"/>
              </a:rPr>
              <a:t>do not move records, but link all free records on a </a:t>
            </a:r>
            <a:r>
              <a:rPr lang="en-US" altLang="en-US" i="1" dirty="0">
                <a:sym typeface="Symbol" panose="05050102010706020507" pitchFamily="18" charset="2"/>
              </a:rPr>
              <a:t>free list</a:t>
            </a:r>
          </a:p>
          <a:p>
            <a:pPr marL="342900" lvl="1" indent="0">
              <a:buNone/>
            </a:pPr>
            <a:r>
              <a:rPr lang="en-US" altLang="en-US" b="1" dirty="0">
                <a:sym typeface="Symbol" panose="05050102010706020507" pitchFamily="18" charset="2"/>
              </a:rPr>
              <a:t>Record 3 deleted and replaced by record 11</a:t>
            </a:r>
          </a:p>
          <a:p>
            <a:pPr marL="342900" lvl="1" indent="0">
              <a:buNone/>
            </a:pPr>
            <a:endParaRPr lang="en-US" altLang="en-US" b="1" dirty="0">
              <a:sym typeface="Symbol" panose="05050102010706020507" pitchFamily="18" charset="2"/>
            </a:endParaRPr>
          </a:p>
        </p:txBody>
      </p:sp>
      <p:sp>
        <p:nvSpPr>
          <p:cNvPr id="200706" name="Rectangle 2">
            <a:extLst>
              <a:ext uri="{FF2B5EF4-FFF2-40B4-BE49-F238E27FC236}">
                <a16:creationId xmlns:a16="http://schemas.microsoft.com/office/drawing/2014/main" id="{43367653-EE3B-4308-B688-073192C53A40}"/>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Fixed-Length Records</a:t>
            </a:r>
          </a:p>
        </p:txBody>
      </p:sp>
      <p:pic>
        <p:nvPicPr>
          <p:cNvPr id="5" name="Graphic 4">
            <a:extLst>
              <a:ext uri="{FF2B5EF4-FFF2-40B4-BE49-F238E27FC236}">
                <a16:creationId xmlns:a16="http://schemas.microsoft.com/office/drawing/2014/main" id="{57778C1E-DCEA-447C-99A5-A41591D38C8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752600" y="2383549"/>
            <a:ext cx="3864141" cy="2245601"/>
          </a:xfrm>
          <a:prstGeom prst="rect">
            <a:avLst/>
          </a:prstGeom>
        </p:spPr>
      </p:pic>
      <p:sp>
        <p:nvSpPr>
          <p:cNvPr id="2" name="Text Box 7">
            <a:extLst>
              <a:ext uri="{FF2B5EF4-FFF2-40B4-BE49-F238E27FC236}">
                <a16:creationId xmlns:a16="http://schemas.microsoft.com/office/drawing/2014/main" id="{23AEA1BB-B944-705D-E82F-11B557DFF044}"/>
              </a:ext>
            </a:extLst>
          </p:cNvPr>
          <p:cNvSpPr txBox="1">
            <a:spLocks noChangeArrowheads="1"/>
          </p:cNvSpPr>
          <p:nvPr/>
        </p:nvSpPr>
        <p:spPr bwMode="auto">
          <a:xfrm>
            <a:off x="5762831" y="4414450"/>
            <a:ext cx="3228769" cy="27699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From: 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p:txBody>
      </p:sp>
    </p:spTree>
    <p:extLst>
      <p:ext uri="{BB962C8B-B14F-4D97-AF65-F5344CB8AC3E}">
        <p14:creationId xmlns:p14="http://schemas.microsoft.com/office/powerpoint/2010/main" val="296646788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5" name="Rectangle 3">
            <a:extLst>
              <a:ext uri="{FF2B5EF4-FFF2-40B4-BE49-F238E27FC236}">
                <a16:creationId xmlns:a16="http://schemas.microsoft.com/office/drawing/2014/main" id="{4AE7AAC6-B0E2-411A-A36F-61F8050E8E71}"/>
              </a:ext>
            </a:extLst>
          </p:cNvPr>
          <p:cNvSpPr>
            <a:spLocks noGrp="1" noChangeArrowheads="1"/>
          </p:cNvSpPr>
          <p:nvPr>
            <p:ph idx="1"/>
          </p:nvPr>
        </p:nvSpPr>
        <p:spPr/>
        <p:txBody>
          <a:bodyPr/>
          <a:lstStyle/>
          <a:p>
            <a:r>
              <a:rPr lang="en-US" altLang="en-US" dirty="0"/>
              <a:t>Deletion of record </a:t>
            </a:r>
            <a:r>
              <a:rPr lang="en-US" altLang="en-US" i="1" dirty="0"/>
              <a:t>i:  </a:t>
            </a:r>
            <a:r>
              <a:rPr lang="en-US" altLang="en-US" dirty="0"/>
              <a:t>alternatives</a:t>
            </a:r>
            <a:r>
              <a:rPr lang="en-US" altLang="en-US" i="1" dirty="0"/>
              <a:t>:</a:t>
            </a:r>
          </a:p>
          <a:p>
            <a:pPr lvl="1"/>
            <a:r>
              <a:rPr lang="en-US" altLang="en-US" dirty="0"/>
              <a:t>move records </a:t>
            </a:r>
            <a:r>
              <a:rPr lang="en-US" altLang="en-US" i="1" dirty="0" err="1"/>
              <a:t>i</a:t>
            </a:r>
            <a:r>
              <a:rPr lang="en-US" altLang="en-US" dirty="0"/>
              <a:t> + 1, . . ., </a:t>
            </a:r>
            <a:r>
              <a:rPr lang="en-US" altLang="en-US" i="1" dirty="0"/>
              <a:t>n</a:t>
            </a:r>
            <a:r>
              <a:rPr lang="en-US" altLang="en-US" dirty="0"/>
              <a:t>  to </a:t>
            </a:r>
            <a:r>
              <a:rPr lang="en-US" altLang="en-US" i="1" dirty="0" err="1"/>
              <a:t>i</a:t>
            </a:r>
            <a:r>
              <a:rPr lang="en-US" altLang="en-US" i="1" dirty="0"/>
              <a:t>, . . . , n </a:t>
            </a:r>
            <a:r>
              <a:rPr lang="en-US" altLang="en-US" i="1" dirty="0">
                <a:sym typeface="Symbol" panose="05050102010706020507" pitchFamily="18" charset="2"/>
              </a:rPr>
              <a:t>– </a:t>
            </a:r>
            <a:r>
              <a:rPr lang="en-US" altLang="en-US" dirty="0">
                <a:sym typeface="Symbol" panose="05050102010706020507" pitchFamily="18" charset="2"/>
              </a:rPr>
              <a:t>1</a:t>
            </a:r>
          </a:p>
          <a:p>
            <a:pPr lvl="1"/>
            <a:r>
              <a:rPr lang="en-US" altLang="en-US" dirty="0">
                <a:sym typeface="Symbol" panose="05050102010706020507" pitchFamily="18" charset="2"/>
              </a:rPr>
              <a:t>move record </a:t>
            </a:r>
            <a:r>
              <a:rPr lang="en-US" altLang="en-US" i="1" dirty="0">
                <a:sym typeface="Symbol" panose="05050102010706020507" pitchFamily="18" charset="2"/>
              </a:rPr>
              <a:t>n </a:t>
            </a:r>
            <a:r>
              <a:rPr lang="en-US" altLang="en-US" dirty="0">
                <a:sym typeface="Symbol" panose="05050102010706020507" pitchFamily="18" charset="2"/>
              </a:rPr>
              <a:t> to </a:t>
            </a:r>
            <a:r>
              <a:rPr lang="en-US" altLang="en-US" i="1" dirty="0" err="1">
                <a:sym typeface="Symbol" panose="05050102010706020507" pitchFamily="18" charset="2"/>
              </a:rPr>
              <a:t>i</a:t>
            </a:r>
            <a:endParaRPr lang="en-US" altLang="en-US" dirty="0">
              <a:sym typeface="Symbol" panose="05050102010706020507" pitchFamily="18" charset="2"/>
            </a:endParaRPr>
          </a:p>
          <a:p>
            <a:pPr lvl="1"/>
            <a:r>
              <a:rPr lang="en-US" altLang="en-US" b="1" dirty="0">
                <a:sym typeface="Symbol" panose="05050102010706020507" pitchFamily="18" charset="2"/>
              </a:rPr>
              <a:t>do not move records, but link all free records on a </a:t>
            </a:r>
            <a:r>
              <a:rPr lang="en-US" altLang="en-US" b="1" i="1" dirty="0">
                <a:sym typeface="Symbol" panose="05050102010706020507" pitchFamily="18" charset="2"/>
              </a:rPr>
              <a:t>free list</a:t>
            </a:r>
            <a:endParaRPr lang="en-US" altLang="en-US" b="1" dirty="0">
              <a:sym typeface="Symbol" panose="05050102010706020507" pitchFamily="18" charset="2"/>
            </a:endParaRPr>
          </a:p>
        </p:txBody>
      </p:sp>
      <p:sp>
        <p:nvSpPr>
          <p:cNvPr id="200706" name="Rectangle 2">
            <a:extLst>
              <a:ext uri="{FF2B5EF4-FFF2-40B4-BE49-F238E27FC236}">
                <a16:creationId xmlns:a16="http://schemas.microsoft.com/office/drawing/2014/main" id="{43367653-EE3B-4308-B688-073192C53A40}"/>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Fixed-Length Records</a:t>
            </a:r>
          </a:p>
        </p:txBody>
      </p:sp>
      <p:pic>
        <p:nvPicPr>
          <p:cNvPr id="6" name="Graphic 5">
            <a:extLst>
              <a:ext uri="{FF2B5EF4-FFF2-40B4-BE49-F238E27FC236}">
                <a16:creationId xmlns:a16="http://schemas.microsoft.com/office/drawing/2014/main" id="{BD4EC9B3-0153-42F4-B4AB-9D1A903324F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85800" y="2074096"/>
            <a:ext cx="3944525" cy="2478854"/>
          </a:xfrm>
          <a:prstGeom prst="rect">
            <a:avLst/>
          </a:prstGeom>
        </p:spPr>
      </p:pic>
      <p:sp>
        <p:nvSpPr>
          <p:cNvPr id="2" name="Text Box 7">
            <a:extLst>
              <a:ext uri="{FF2B5EF4-FFF2-40B4-BE49-F238E27FC236}">
                <a16:creationId xmlns:a16="http://schemas.microsoft.com/office/drawing/2014/main" id="{962E2B88-D028-A020-6AD2-0A822FA34218}"/>
              </a:ext>
            </a:extLst>
          </p:cNvPr>
          <p:cNvSpPr txBox="1">
            <a:spLocks noChangeArrowheads="1"/>
          </p:cNvSpPr>
          <p:nvPr/>
        </p:nvSpPr>
        <p:spPr bwMode="auto">
          <a:xfrm>
            <a:off x="5762831" y="4414450"/>
            <a:ext cx="3228769" cy="27699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From: 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p:txBody>
      </p:sp>
    </p:spTree>
    <p:extLst>
      <p:ext uri="{BB962C8B-B14F-4D97-AF65-F5344CB8AC3E}">
        <p14:creationId xmlns:p14="http://schemas.microsoft.com/office/powerpoint/2010/main" val="407799997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7" name="Rectangle 3">
            <a:extLst>
              <a:ext uri="{FF2B5EF4-FFF2-40B4-BE49-F238E27FC236}">
                <a16:creationId xmlns:a16="http://schemas.microsoft.com/office/drawing/2014/main" id="{7CE9FE88-828A-4BC1-8BE5-E94CA02154D0}"/>
              </a:ext>
            </a:extLst>
          </p:cNvPr>
          <p:cNvSpPr>
            <a:spLocks noGrp="1" noChangeArrowheads="1"/>
          </p:cNvSpPr>
          <p:nvPr>
            <p:ph idx="1"/>
          </p:nvPr>
        </p:nvSpPr>
        <p:spPr/>
        <p:txBody>
          <a:bodyPr/>
          <a:lstStyle/>
          <a:p>
            <a:r>
              <a:rPr lang="en-US" altLang="en-US" dirty="0"/>
              <a:t>Variable-length records arise in database systems in several ways:</a:t>
            </a:r>
          </a:p>
          <a:p>
            <a:pPr lvl="1"/>
            <a:r>
              <a:rPr lang="en-US" altLang="en-US" dirty="0"/>
              <a:t>Storage of multiple record types in a file.</a:t>
            </a:r>
          </a:p>
          <a:p>
            <a:pPr lvl="1"/>
            <a:r>
              <a:rPr lang="en-US" altLang="en-US" dirty="0"/>
              <a:t>Record types that allow variable lengths for one or more fields such as strings (</a:t>
            </a:r>
            <a:r>
              <a:rPr lang="en-US" altLang="en-US" b="1" dirty="0"/>
              <a:t>varchar</a:t>
            </a:r>
            <a:r>
              <a:rPr lang="en-US" altLang="en-US" dirty="0"/>
              <a:t>)</a:t>
            </a:r>
          </a:p>
          <a:p>
            <a:pPr lvl="1"/>
            <a:r>
              <a:rPr lang="en-US" altLang="en-US" dirty="0"/>
              <a:t>Record types that allow repeating fields (used in some older data models).</a:t>
            </a:r>
          </a:p>
          <a:p>
            <a:r>
              <a:rPr lang="en-US" altLang="en-US" dirty="0"/>
              <a:t>Attributes are stored in order</a:t>
            </a:r>
          </a:p>
          <a:p>
            <a:r>
              <a:rPr lang="en-US" altLang="en-US" dirty="0"/>
              <a:t>Variable length attributes represented by fixed size (offset, length), with actual data stored after all fixed length attributes</a:t>
            </a:r>
          </a:p>
          <a:p>
            <a:r>
              <a:rPr lang="en-US" altLang="en-US" dirty="0"/>
              <a:t>Null values represented by null-value bitmap</a:t>
            </a:r>
          </a:p>
          <a:p>
            <a:pPr>
              <a:buFont typeface="Monotype Sorts" pitchFamily="-65" charset="2"/>
              <a:buNone/>
            </a:pPr>
            <a:endParaRPr lang="en-US" altLang="en-US" dirty="0"/>
          </a:p>
        </p:txBody>
      </p:sp>
      <p:sp>
        <p:nvSpPr>
          <p:cNvPr id="207874" name="Rectangle 2">
            <a:extLst>
              <a:ext uri="{FF2B5EF4-FFF2-40B4-BE49-F238E27FC236}">
                <a16:creationId xmlns:a16="http://schemas.microsoft.com/office/drawing/2014/main" id="{6791EE68-37C9-4B1B-9F29-C787D33A9FBF}"/>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Variable-Length Records</a:t>
            </a:r>
          </a:p>
        </p:txBody>
      </p:sp>
      <p:pic>
        <p:nvPicPr>
          <p:cNvPr id="3" name="Graphic 2">
            <a:extLst>
              <a:ext uri="{FF2B5EF4-FFF2-40B4-BE49-F238E27FC236}">
                <a16:creationId xmlns:a16="http://schemas.microsoft.com/office/drawing/2014/main" id="{8F1604FC-4EFB-44C1-97BC-1E7707DD7FF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1000" y="3645868"/>
            <a:ext cx="4864974" cy="893286"/>
          </a:xfrm>
          <a:prstGeom prst="rect">
            <a:avLst/>
          </a:prstGeom>
        </p:spPr>
      </p:pic>
      <p:sp>
        <p:nvSpPr>
          <p:cNvPr id="2" name="Text Box 7">
            <a:extLst>
              <a:ext uri="{FF2B5EF4-FFF2-40B4-BE49-F238E27FC236}">
                <a16:creationId xmlns:a16="http://schemas.microsoft.com/office/drawing/2014/main" id="{CE5B273A-BEDE-0E1E-0371-81E3E09F5300}"/>
              </a:ext>
            </a:extLst>
          </p:cNvPr>
          <p:cNvSpPr txBox="1">
            <a:spLocks noChangeArrowheads="1"/>
          </p:cNvSpPr>
          <p:nvPr/>
        </p:nvSpPr>
        <p:spPr bwMode="auto">
          <a:xfrm>
            <a:off x="5762831" y="4414450"/>
            <a:ext cx="3228769" cy="27699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From: 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p:txBody>
      </p:sp>
    </p:spTree>
    <p:extLst>
      <p:ext uri="{BB962C8B-B14F-4D97-AF65-F5344CB8AC3E}">
        <p14:creationId xmlns:p14="http://schemas.microsoft.com/office/powerpoint/2010/main" val="65258605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5" name="Rectangle 3">
            <a:extLst>
              <a:ext uri="{FF2B5EF4-FFF2-40B4-BE49-F238E27FC236}">
                <a16:creationId xmlns:a16="http://schemas.microsoft.com/office/drawing/2014/main" id="{89C70259-E6A3-4EBA-80A2-237FC0E12C2E}"/>
              </a:ext>
            </a:extLst>
          </p:cNvPr>
          <p:cNvSpPr>
            <a:spLocks noGrp="1" noChangeArrowheads="1"/>
          </p:cNvSpPr>
          <p:nvPr>
            <p:ph idx="1"/>
          </p:nvPr>
        </p:nvSpPr>
        <p:spPr/>
        <p:txBody>
          <a:bodyPr/>
          <a:lstStyle/>
          <a:p>
            <a:r>
              <a:rPr lang="en-US" altLang="en-US" b="1" dirty="0">
                <a:solidFill>
                  <a:srgbClr val="002060"/>
                </a:solidFill>
              </a:rPr>
              <a:t>Slotted page</a:t>
            </a:r>
            <a:r>
              <a:rPr lang="en-US" altLang="en-US" dirty="0">
                <a:solidFill>
                  <a:srgbClr val="002060"/>
                </a:solidFill>
              </a:rPr>
              <a:t> </a:t>
            </a:r>
            <a:r>
              <a:rPr lang="en-US" altLang="en-US" dirty="0"/>
              <a:t>header contains:</a:t>
            </a:r>
          </a:p>
          <a:p>
            <a:pPr lvl="1"/>
            <a:r>
              <a:rPr lang="en-US" altLang="en-US" dirty="0"/>
              <a:t>number of record entries</a:t>
            </a:r>
          </a:p>
          <a:p>
            <a:pPr lvl="1"/>
            <a:r>
              <a:rPr lang="en-US" altLang="en-US" dirty="0"/>
              <a:t>end of free space in the block</a:t>
            </a:r>
          </a:p>
          <a:p>
            <a:pPr lvl="1"/>
            <a:r>
              <a:rPr lang="en-US" altLang="en-US" dirty="0"/>
              <a:t>location and size of each record</a:t>
            </a:r>
          </a:p>
          <a:p>
            <a:r>
              <a:rPr lang="en-US" altLang="en-US" dirty="0"/>
              <a:t>Records can be moved around within a page to keep them contiguous with no empty space between them; entry in the header must be updated.</a:t>
            </a:r>
          </a:p>
          <a:p>
            <a:r>
              <a:rPr lang="en-US" altLang="en-US" dirty="0"/>
              <a:t>Pointers should not point directly to record — instead they should point to the entry for the record in header.</a:t>
            </a:r>
          </a:p>
        </p:txBody>
      </p:sp>
      <p:sp>
        <p:nvSpPr>
          <p:cNvPr id="208898" name="Rectangle 2">
            <a:extLst>
              <a:ext uri="{FF2B5EF4-FFF2-40B4-BE49-F238E27FC236}">
                <a16:creationId xmlns:a16="http://schemas.microsoft.com/office/drawing/2014/main" id="{C76C3333-53AE-4B99-A283-DF0FABC6116F}"/>
              </a:ext>
            </a:extLst>
          </p:cNvPr>
          <p:cNvSpPr>
            <a:spLocks noGrp="1" noChangeArrowheads="1"/>
          </p:cNvSpPr>
          <p:nvPr>
            <p:ph type="title"/>
          </p:nvPr>
        </p:nvSpPr>
        <p:spPr/>
        <p:txBody>
          <a:bodyPr/>
          <a:lstStyle/>
          <a:p>
            <a:pPr>
              <a:defRPr/>
            </a:pPr>
            <a:r>
              <a:rPr lang="en-US" altLang="en-US" sz="2400" dirty="0">
                <a:effectLst>
                  <a:outerShdw blurRad="38100" dist="38100" dir="2700000" algn="tl">
                    <a:srgbClr val="C0C0C0"/>
                  </a:outerShdw>
                </a:effectLst>
                <a:latin typeface="+mj-lt"/>
              </a:rPr>
              <a:t>Variable-Length Records: Slotted Page Structure</a:t>
            </a:r>
          </a:p>
        </p:txBody>
      </p:sp>
      <p:pic>
        <p:nvPicPr>
          <p:cNvPr id="90116" name="Picture 10">
            <a:extLst>
              <a:ext uri="{FF2B5EF4-FFF2-40B4-BE49-F238E27FC236}">
                <a16:creationId xmlns:a16="http://schemas.microsoft.com/office/drawing/2014/main" id="{F694B84F-B2F1-4444-A933-01994CEFE6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7400" y="3360170"/>
            <a:ext cx="3827859" cy="1300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 Box 7">
            <a:extLst>
              <a:ext uri="{FF2B5EF4-FFF2-40B4-BE49-F238E27FC236}">
                <a16:creationId xmlns:a16="http://schemas.microsoft.com/office/drawing/2014/main" id="{958BC4F1-A71A-B583-48B7-E1B78CF62F9A}"/>
              </a:ext>
            </a:extLst>
          </p:cNvPr>
          <p:cNvSpPr txBox="1">
            <a:spLocks noChangeArrowheads="1"/>
          </p:cNvSpPr>
          <p:nvPr/>
        </p:nvSpPr>
        <p:spPr bwMode="auto">
          <a:xfrm>
            <a:off x="5762831" y="4414450"/>
            <a:ext cx="3228769" cy="27699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From: 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p:txBody>
      </p:sp>
    </p:spTree>
    <p:extLst>
      <p:ext uri="{BB962C8B-B14F-4D97-AF65-F5344CB8AC3E}">
        <p14:creationId xmlns:p14="http://schemas.microsoft.com/office/powerpoint/2010/main" val="402053290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F18C1-BD2E-4B39-B110-F2F02CBE42FC}"/>
              </a:ext>
            </a:extLst>
          </p:cNvPr>
          <p:cNvSpPr>
            <a:spLocks noGrp="1"/>
          </p:cNvSpPr>
          <p:nvPr>
            <p:ph type="title"/>
          </p:nvPr>
        </p:nvSpPr>
        <p:spPr/>
        <p:txBody>
          <a:bodyPr/>
          <a:lstStyle/>
          <a:p>
            <a:r>
              <a:rPr lang="en-IN" dirty="0"/>
              <a:t>Storing Large Objects</a:t>
            </a:r>
          </a:p>
        </p:txBody>
      </p:sp>
      <p:sp>
        <p:nvSpPr>
          <p:cNvPr id="3" name="Content Placeholder 2">
            <a:extLst>
              <a:ext uri="{FF2B5EF4-FFF2-40B4-BE49-F238E27FC236}">
                <a16:creationId xmlns:a16="http://schemas.microsoft.com/office/drawing/2014/main" id="{8447491D-30F5-4220-98ED-F4DC61CD8449}"/>
              </a:ext>
            </a:extLst>
          </p:cNvPr>
          <p:cNvSpPr>
            <a:spLocks noGrp="1"/>
          </p:cNvSpPr>
          <p:nvPr>
            <p:ph idx="1"/>
          </p:nvPr>
        </p:nvSpPr>
        <p:spPr/>
        <p:txBody>
          <a:bodyPr/>
          <a:lstStyle/>
          <a:p>
            <a:r>
              <a:rPr lang="en-IN" dirty="0"/>
              <a:t>E.g., blob/</a:t>
            </a:r>
            <a:r>
              <a:rPr lang="en-IN" dirty="0" err="1"/>
              <a:t>clob</a:t>
            </a:r>
            <a:r>
              <a:rPr lang="en-IN" dirty="0"/>
              <a:t> types</a:t>
            </a:r>
          </a:p>
          <a:p>
            <a:r>
              <a:rPr lang="en-IN" dirty="0"/>
              <a:t>Records must be smaller than pages</a:t>
            </a:r>
          </a:p>
          <a:p>
            <a:r>
              <a:rPr lang="en-IN" dirty="0"/>
              <a:t>Alternatives:</a:t>
            </a:r>
          </a:p>
          <a:p>
            <a:pPr lvl="1"/>
            <a:r>
              <a:rPr lang="en-IN" dirty="0"/>
              <a:t>Store as files in file systems</a:t>
            </a:r>
          </a:p>
          <a:p>
            <a:pPr lvl="1"/>
            <a:r>
              <a:rPr lang="en-IN" dirty="0"/>
              <a:t>Store as files managed by database</a:t>
            </a:r>
          </a:p>
          <a:p>
            <a:pPr lvl="1"/>
            <a:r>
              <a:rPr lang="en-IN" dirty="0"/>
              <a:t>Break into pieces and store in multiple tuples in separate relation</a:t>
            </a:r>
          </a:p>
          <a:p>
            <a:pPr lvl="2"/>
            <a:r>
              <a:rPr lang="en-IN" dirty="0"/>
              <a:t>PostgreSQL TOAST</a:t>
            </a:r>
          </a:p>
        </p:txBody>
      </p:sp>
      <p:sp>
        <p:nvSpPr>
          <p:cNvPr id="4" name="Text Box 7">
            <a:extLst>
              <a:ext uri="{FF2B5EF4-FFF2-40B4-BE49-F238E27FC236}">
                <a16:creationId xmlns:a16="http://schemas.microsoft.com/office/drawing/2014/main" id="{155C9AD5-A225-3F0A-CB68-DEEF4B8D83D9}"/>
              </a:ext>
            </a:extLst>
          </p:cNvPr>
          <p:cNvSpPr txBox="1">
            <a:spLocks noChangeArrowheads="1"/>
          </p:cNvSpPr>
          <p:nvPr/>
        </p:nvSpPr>
        <p:spPr bwMode="auto">
          <a:xfrm>
            <a:off x="5762831" y="4414450"/>
            <a:ext cx="3228769" cy="27699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From: 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p:txBody>
      </p:sp>
    </p:spTree>
    <p:extLst>
      <p:ext uri="{BB962C8B-B14F-4D97-AF65-F5344CB8AC3E}">
        <p14:creationId xmlns:p14="http://schemas.microsoft.com/office/powerpoint/2010/main" val="1794869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3" name="Rectangle 3">
            <a:extLst>
              <a:ext uri="{FF2B5EF4-FFF2-40B4-BE49-F238E27FC236}">
                <a16:creationId xmlns:a16="http://schemas.microsoft.com/office/drawing/2014/main" id="{4808D252-6480-4FF6-B632-437EDA2418DF}"/>
              </a:ext>
            </a:extLst>
          </p:cNvPr>
          <p:cNvSpPr>
            <a:spLocks noGrp="1" noChangeArrowheads="1"/>
          </p:cNvSpPr>
          <p:nvPr>
            <p:ph idx="1"/>
          </p:nvPr>
        </p:nvSpPr>
        <p:spPr/>
        <p:txBody>
          <a:bodyPr/>
          <a:lstStyle/>
          <a:p>
            <a:r>
              <a:rPr lang="en-US" altLang="en-US" b="1" dirty="0">
                <a:solidFill>
                  <a:srgbClr val="002060"/>
                </a:solidFill>
              </a:rPr>
              <a:t>Heap</a:t>
            </a:r>
            <a:r>
              <a:rPr lang="en-US" altLang="en-US" b="1" dirty="0"/>
              <a:t> </a:t>
            </a:r>
            <a:r>
              <a:rPr lang="en-US" altLang="en-US" dirty="0"/>
              <a:t>– record can be placed anywhere in the file where there is space</a:t>
            </a:r>
          </a:p>
          <a:p>
            <a:r>
              <a:rPr lang="en-US" altLang="en-US" b="1" dirty="0">
                <a:solidFill>
                  <a:srgbClr val="002060"/>
                </a:solidFill>
              </a:rPr>
              <a:t>Sequential</a:t>
            </a:r>
            <a:r>
              <a:rPr lang="en-US" altLang="en-US" b="1" dirty="0">
                <a:solidFill>
                  <a:schemeClr val="tx2"/>
                </a:solidFill>
              </a:rPr>
              <a:t> </a:t>
            </a:r>
            <a:r>
              <a:rPr lang="en-US" altLang="en-US" dirty="0"/>
              <a:t>– store records in sequential order, based on the value of the search key of each record</a:t>
            </a:r>
          </a:p>
          <a:p>
            <a:r>
              <a:rPr lang="en-US" altLang="en-US" dirty="0"/>
              <a:t>In a  </a:t>
            </a:r>
            <a:r>
              <a:rPr lang="en-US" altLang="en-US" b="1" dirty="0" err="1">
                <a:solidFill>
                  <a:srgbClr val="002060"/>
                </a:solidFill>
              </a:rPr>
              <a:t>multitable</a:t>
            </a:r>
            <a:r>
              <a:rPr lang="en-US" altLang="en-US" b="1" dirty="0">
                <a:solidFill>
                  <a:srgbClr val="002060"/>
                </a:solidFill>
              </a:rPr>
              <a:t> clustering file organization </a:t>
            </a:r>
            <a:r>
              <a:rPr lang="en-US" altLang="en-US" dirty="0">
                <a:solidFill>
                  <a:srgbClr val="002060"/>
                </a:solidFill>
              </a:rPr>
              <a:t> </a:t>
            </a:r>
            <a:r>
              <a:rPr lang="en-US" altLang="en-US" dirty="0"/>
              <a:t>records of several different relations can be stored in the same file</a:t>
            </a:r>
          </a:p>
          <a:p>
            <a:pPr lvl="1"/>
            <a:r>
              <a:rPr lang="en-US" altLang="en-US" dirty="0"/>
              <a:t>Motivation: store related records on the same block to minimize I/O</a:t>
            </a:r>
          </a:p>
          <a:p>
            <a:r>
              <a:rPr lang="en-US" altLang="en-US" b="1" dirty="0">
                <a:solidFill>
                  <a:srgbClr val="002060"/>
                </a:solidFill>
              </a:rPr>
              <a:t>B</a:t>
            </a:r>
            <a:r>
              <a:rPr lang="en-US" altLang="en-US" b="1" baseline="30000" dirty="0">
                <a:solidFill>
                  <a:srgbClr val="002060"/>
                </a:solidFill>
              </a:rPr>
              <a:t>+</a:t>
            </a:r>
            <a:r>
              <a:rPr lang="en-US" altLang="en-US" b="1" dirty="0">
                <a:solidFill>
                  <a:srgbClr val="002060"/>
                </a:solidFill>
              </a:rPr>
              <a:t>-tree file organization</a:t>
            </a:r>
          </a:p>
          <a:p>
            <a:pPr lvl="1"/>
            <a:r>
              <a:rPr lang="en-US" altLang="en-US" dirty="0">
                <a:solidFill>
                  <a:schemeClr val="accent4">
                    <a:lumMod val="95000"/>
                    <a:lumOff val="5000"/>
                  </a:schemeClr>
                </a:solidFill>
              </a:rPr>
              <a:t>Ordered storage even with inserts/deletes</a:t>
            </a:r>
          </a:p>
          <a:p>
            <a:pPr lvl="1"/>
            <a:r>
              <a:rPr lang="en-US" altLang="en-US" dirty="0">
                <a:solidFill>
                  <a:schemeClr val="accent4">
                    <a:lumMod val="95000"/>
                    <a:lumOff val="5000"/>
                  </a:schemeClr>
                </a:solidFill>
              </a:rPr>
              <a:t>More on this in Chapter 14</a:t>
            </a:r>
          </a:p>
          <a:p>
            <a:r>
              <a:rPr lang="en-US" altLang="en-US" b="1" dirty="0">
                <a:solidFill>
                  <a:srgbClr val="002060"/>
                </a:solidFill>
              </a:rPr>
              <a:t>Hashing</a:t>
            </a:r>
            <a:r>
              <a:rPr lang="en-US" altLang="en-US" dirty="0"/>
              <a:t> – a hash function computed on search key; the result specifies in which block of the file the record should be placed</a:t>
            </a:r>
          </a:p>
          <a:p>
            <a:pPr lvl="1"/>
            <a:r>
              <a:rPr lang="en-US" altLang="en-US" dirty="0"/>
              <a:t>More on this in Chapter 14</a:t>
            </a:r>
          </a:p>
          <a:p>
            <a:endParaRPr lang="en-US" altLang="en-US" dirty="0"/>
          </a:p>
        </p:txBody>
      </p:sp>
      <p:sp>
        <p:nvSpPr>
          <p:cNvPr id="214018" name="Rectangle 2">
            <a:extLst>
              <a:ext uri="{FF2B5EF4-FFF2-40B4-BE49-F238E27FC236}">
                <a16:creationId xmlns:a16="http://schemas.microsoft.com/office/drawing/2014/main" id="{CD661752-6D5D-4C06-8C65-4072717CE78B}"/>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Organization of Records in Files</a:t>
            </a:r>
          </a:p>
        </p:txBody>
      </p:sp>
      <p:sp>
        <p:nvSpPr>
          <p:cNvPr id="2" name="Text Box 7">
            <a:extLst>
              <a:ext uri="{FF2B5EF4-FFF2-40B4-BE49-F238E27FC236}">
                <a16:creationId xmlns:a16="http://schemas.microsoft.com/office/drawing/2014/main" id="{5A69A95A-C99F-A259-11FC-E655526E867A}"/>
              </a:ext>
            </a:extLst>
          </p:cNvPr>
          <p:cNvSpPr txBox="1">
            <a:spLocks noChangeArrowheads="1"/>
          </p:cNvSpPr>
          <p:nvPr/>
        </p:nvSpPr>
        <p:spPr bwMode="auto">
          <a:xfrm>
            <a:off x="5762831" y="4414450"/>
            <a:ext cx="3228769" cy="27699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From: 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p:txBody>
      </p:sp>
    </p:spTree>
    <p:extLst>
      <p:ext uri="{BB962C8B-B14F-4D97-AF65-F5344CB8AC3E}">
        <p14:creationId xmlns:p14="http://schemas.microsoft.com/office/powerpoint/2010/main" val="39185201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48A9D58-E394-3D4B-A669-638DEA35D995}"/>
              </a:ext>
            </a:extLst>
          </p:cNvPr>
          <p:cNvSpPr>
            <a:spLocks noGrp="1"/>
          </p:cNvSpPr>
          <p:nvPr>
            <p:ph type="title"/>
          </p:nvPr>
        </p:nvSpPr>
        <p:spPr/>
        <p:txBody>
          <a:bodyPr/>
          <a:lstStyle/>
          <a:p>
            <a:r>
              <a:rPr lang="en-US" dirty="0"/>
              <a:t>Course Modules – Reminder</a:t>
            </a:r>
          </a:p>
        </p:txBody>
      </p:sp>
      <p:pic>
        <p:nvPicPr>
          <p:cNvPr id="4" name="Picture 3">
            <a:extLst>
              <a:ext uri="{FF2B5EF4-FFF2-40B4-BE49-F238E27FC236}">
                <a16:creationId xmlns:a16="http://schemas.microsoft.com/office/drawing/2014/main" id="{F6330FBB-F1DB-4F4F-9020-474DACAFC26D}"/>
              </a:ext>
            </a:extLst>
          </p:cNvPr>
          <p:cNvPicPr>
            <a:picLocks noChangeAspect="1"/>
          </p:cNvPicPr>
          <p:nvPr/>
        </p:nvPicPr>
        <p:blipFill>
          <a:blip r:embed="rId2"/>
          <a:stretch>
            <a:fillRect/>
          </a:stretch>
        </p:blipFill>
        <p:spPr>
          <a:xfrm>
            <a:off x="0" y="514350"/>
            <a:ext cx="9144000" cy="3409627"/>
          </a:xfrm>
          <a:prstGeom prst="rect">
            <a:avLst/>
          </a:prstGeom>
        </p:spPr>
      </p:pic>
    </p:spTree>
    <p:extLst>
      <p:ext uri="{BB962C8B-B14F-4D97-AF65-F5344CB8AC3E}">
        <p14:creationId xmlns:p14="http://schemas.microsoft.com/office/powerpoint/2010/main" val="167074731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073BD8A-474A-4BC0-8DF8-2859E40A2438}"/>
              </a:ext>
            </a:extLst>
          </p:cNvPr>
          <p:cNvSpPr>
            <a:spLocks noGrp="1"/>
          </p:cNvSpPr>
          <p:nvPr>
            <p:ph idx="1"/>
          </p:nvPr>
        </p:nvSpPr>
        <p:spPr/>
        <p:txBody>
          <a:bodyPr/>
          <a:lstStyle/>
          <a:p>
            <a:r>
              <a:rPr lang="en-IN" sz="1800" dirty="0"/>
              <a:t>Records can be placed anywhere in the file where there is free space</a:t>
            </a:r>
          </a:p>
          <a:p>
            <a:r>
              <a:rPr lang="en-IN" sz="1800" dirty="0"/>
              <a:t>Records usually do not move once allocated</a:t>
            </a:r>
          </a:p>
          <a:p>
            <a:r>
              <a:rPr lang="en-IN" sz="1800" dirty="0"/>
              <a:t>Important to be able to efficiently find free space within file</a:t>
            </a:r>
          </a:p>
          <a:p>
            <a:r>
              <a:rPr lang="en-IN" sz="1800" b="1" dirty="0">
                <a:solidFill>
                  <a:srgbClr val="002060"/>
                </a:solidFill>
              </a:rPr>
              <a:t>Free-space map</a:t>
            </a:r>
          </a:p>
          <a:p>
            <a:pPr lvl="1"/>
            <a:r>
              <a:rPr lang="en-IN" sz="1600" dirty="0">
                <a:solidFill>
                  <a:schemeClr val="accent4"/>
                </a:solidFill>
              </a:rPr>
              <a:t>Array with 1 entry per block.  Each entry is a few bits to a byte, and records fraction of block that is free</a:t>
            </a:r>
          </a:p>
          <a:p>
            <a:pPr lvl="1"/>
            <a:r>
              <a:rPr lang="en-IN" sz="1600" dirty="0">
                <a:solidFill>
                  <a:schemeClr val="accent4"/>
                </a:solidFill>
              </a:rPr>
              <a:t>In example below, 3 bits per block, value divided by 8 indicates fraction of block that is free</a:t>
            </a:r>
            <a:br>
              <a:rPr lang="en-IN" sz="1600" dirty="0">
                <a:solidFill>
                  <a:schemeClr val="accent4"/>
                </a:solidFill>
              </a:rPr>
            </a:br>
            <a:br>
              <a:rPr lang="en-IN" sz="1600" dirty="0">
                <a:solidFill>
                  <a:schemeClr val="accent4"/>
                </a:solidFill>
              </a:rPr>
            </a:br>
            <a:endParaRPr lang="en-IN" sz="1600" dirty="0">
              <a:solidFill>
                <a:schemeClr val="accent4"/>
              </a:solidFill>
            </a:endParaRPr>
          </a:p>
          <a:p>
            <a:pPr lvl="1"/>
            <a:r>
              <a:rPr lang="en-IN" sz="1600" dirty="0">
                <a:solidFill>
                  <a:schemeClr val="accent4"/>
                </a:solidFill>
              </a:rPr>
              <a:t>Can have second-level free-space map</a:t>
            </a:r>
          </a:p>
          <a:p>
            <a:pPr lvl="1"/>
            <a:r>
              <a:rPr lang="en-IN" sz="1600" dirty="0">
                <a:solidFill>
                  <a:schemeClr val="accent4"/>
                </a:solidFill>
              </a:rPr>
              <a:t>In example below, each entry stores maximum from 4 entries of first-level free-space map</a:t>
            </a:r>
          </a:p>
          <a:p>
            <a:pPr marL="342900" lvl="1" indent="0">
              <a:buNone/>
            </a:pPr>
            <a:endParaRPr lang="en-IN" sz="1600" dirty="0">
              <a:solidFill>
                <a:schemeClr val="accent4"/>
              </a:solidFill>
            </a:endParaRPr>
          </a:p>
          <a:p>
            <a:r>
              <a:rPr lang="en-IN" sz="1800" dirty="0">
                <a:solidFill>
                  <a:schemeClr val="accent4"/>
                </a:solidFill>
              </a:rPr>
              <a:t>Free space map written to disk periodically, OK to have wrong (old) values for some entries (will be detected and fixed)</a:t>
            </a:r>
          </a:p>
        </p:txBody>
      </p:sp>
      <p:sp>
        <p:nvSpPr>
          <p:cNvPr id="2" name="Title 1">
            <a:extLst>
              <a:ext uri="{FF2B5EF4-FFF2-40B4-BE49-F238E27FC236}">
                <a16:creationId xmlns:a16="http://schemas.microsoft.com/office/drawing/2014/main" id="{4531C99F-2FB0-4CCB-90E4-2C4846F41627}"/>
              </a:ext>
            </a:extLst>
          </p:cNvPr>
          <p:cNvSpPr>
            <a:spLocks noGrp="1"/>
          </p:cNvSpPr>
          <p:nvPr>
            <p:ph type="title"/>
          </p:nvPr>
        </p:nvSpPr>
        <p:spPr/>
        <p:txBody>
          <a:bodyPr/>
          <a:lstStyle/>
          <a:p>
            <a:r>
              <a:rPr lang="en-IN" dirty="0"/>
              <a:t>Heap File Organization</a:t>
            </a:r>
          </a:p>
        </p:txBody>
      </p:sp>
      <p:pic>
        <p:nvPicPr>
          <p:cNvPr id="4" name="Picture 3">
            <a:extLst>
              <a:ext uri="{FF2B5EF4-FFF2-40B4-BE49-F238E27FC236}">
                <a16:creationId xmlns:a16="http://schemas.microsoft.com/office/drawing/2014/main" id="{F9AD693F-0ACF-4245-8328-5BDC50A20A3D}"/>
              </a:ext>
            </a:extLst>
          </p:cNvPr>
          <p:cNvPicPr>
            <a:picLocks noChangeAspect="1"/>
          </p:cNvPicPr>
          <p:nvPr/>
        </p:nvPicPr>
        <p:blipFill>
          <a:blip r:embed="rId2"/>
          <a:stretch>
            <a:fillRect/>
          </a:stretch>
        </p:blipFill>
        <p:spPr>
          <a:xfrm>
            <a:off x="2977692" y="2819023"/>
            <a:ext cx="3188617" cy="344948"/>
          </a:xfrm>
          <a:prstGeom prst="rect">
            <a:avLst/>
          </a:prstGeom>
        </p:spPr>
      </p:pic>
      <p:pic>
        <p:nvPicPr>
          <p:cNvPr id="5" name="Picture 4">
            <a:extLst>
              <a:ext uri="{FF2B5EF4-FFF2-40B4-BE49-F238E27FC236}">
                <a16:creationId xmlns:a16="http://schemas.microsoft.com/office/drawing/2014/main" id="{6699ACCB-35C7-4D87-96BB-EA690394D029}"/>
              </a:ext>
            </a:extLst>
          </p:cNvPr>
          <p:cNvPicPr>
            <a:picLocks noChangeAspect="1"/>
          </p:cNvPicPr>
          <p:nvPr/>
        </p:nvPicPr>
        <p:blipFill>
          <a:blip r:embed="rId3"/>
          <a:stretch>
            <a:fillRect/>
          </a:stretch>
        </p:blipFill>
        <p:spPr>
          <a:xfrm>
            <a:off x="3971926" y="3860250"/>
            <a:ext cx="929165" cy="363407"/>
          </a:xfrm>
          <a:prstGeom prst="rect">
            <a:avLst/>
          </a:prstGeom>
        </p:spPr>
      </p:pic>
      <p:sp>
        <p:nvSpPr>
          <p:cNvPr id="6" name="Text Box 7">
            <a:extLst>
              <a:ext uri="{FF2B5EF4-FFF2-40B4-BE49-F238E27FC236}">
                <a16:creationId xmlns:a16="http://schemas.microsoft.com/office/drawing/2014/main" id="{CB9B6717-27E9-7C82-F078-F92ADB32228A}"/>
              </a:ext>
            </a:extLst>
          </p:cNvPr>
          <p:cNvSpPr txBox="1">
            <a:spLocks noChangeArrowheads="1"/>
          </p:cNvSpPr>
          <p:nvPr/>
        </p:nvSpPr>
        <p:spPr bwMode="auto">
          <a:xfrm>
            <a:off x="5762831" y="4414450"/>
            <a:ext cx="3228769" cy="27699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From: 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p:txBody>
      </p:sp>
    </p:spTree>
    <p:extLst>
      <p:ext uri="{BB962C8B-B14F-4D97-AF65-F5344CB8AC3E}">
        <p14:creationId xmlns:p14="http://schemas.microsoft.com/office/powerpoint/2010/main" val="56298856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1" name="Rectangle 3">
            <a:extLst>
              <a:ext uri="{FF2B5EF4-FFF2-40B4-BE49-F238E27FC236}">
                <a16:creationId xmlns:a16="http://schemas.microsoft.com/office/drawing/2014/main" id="{5D31A57C-3D93-4733-8DEA-422D3C6A5A99}"/>
              </a:ext>
            </a:extLst>
          </p:cNvPr>
          <p:cNvSpPr>
            <a:spLocks noGrp="1" noChangeArrowheads="1"/>
          </p:cNvSpPr>
          <p:nvPr>
            <p:ph idx="1"/>
          </p:nvPr>
        </p:nvSpPr>
        <p:spPr/>
        <p:txBody>
          <a:bodyPr/>
          <a:lstStyle/>
          <a:p>
            <a:r>
              <a:rPr lang="en-US" altLang="en-US" dirty="0"/>
              <a:t>Suitable for applications that require sequential processing of the entire file </a:t>
            </a:r>
          </a:p>
          <a:p>
            <a:r>
              <a:rPr lang="en-US" altLang="en-US" dirty="0"/>
              <a:t>The records in the file are ordered by a </a:t>
            </a:r>
            <a:r>
              <a:rPr lang="en-US" altLang="en-US" dirty="0">
                <a:solidFill>
                  <a:srgbClr val="002060"/>
                </a:solidFill>
              </a:rPr>
              <a:t>search-key</a:t>
            </a:r>
          </a:p>
        </p:txBody>
      </p:sp>
      <p:sp>
        <p:nvSpPr>
          <p:cNvPr id="216066" name="Rectangle 2">
            <a:extLst>
              <a:ext uri="{FF2B5EF4-FFF2-40B4-BE49-F238E27FC236}">
                <a16:creationId xmlns:a16="http://schemas.microsoft.com/office/drawing/2014/main" id="{8961343C-9DCE-41B6-83FD-AF636EC64C8F}"/>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Sequential File Organization</a:t>
            </a:r>
          </a:p>
        </p:txBody>
      </p:sp>
      <p:pic>
        <p:nvPicPr>
          <p:cNvPr id="94212" name="Picture 11">
            <a:extLst>
              <a:ext uri="{FF2B5EF4-FFF2-40B4-BE49-F238E27FC236}">
                <a16:creationId xmlns:a16="http://schemas.microsoft.com/office/drawing/2014/main" id="{9759213F-D318-4553-BE18-85B78FE780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6328" y="1657350"/>
            <a:ext cx="4069556" cy="270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 Box 7">
            <a:extLst>
              <a:ext uri="{FF2B5EF4-FFF2-40B4-BE49-F238E27FC236}">
                <a16:creationId xmlns:a16="http://schemas.microsoft.com/office/drawing/2014/main" id="{99C8737C-14FA-AB7A-B294-2B32BF94937F}"/>
              </a:ext>
            </a:extLst>
          </p:cNvPr>
          <p:cNvSpPr txBox="1">
            <a:spLocks noChangeArrowheads="1"/>
          </p:cNvSpPr>
          <p:nvPr/>
        </p:nvSpPr>
        <p:spPr bwMode="auto">
          <a:xfrm>
            <a:off x="5762831" y="4414450"/>
            <a:ext cx="3228769" cy="27699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From: 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p:txBody>
      </p:sp>
    </p:spTree>
    <p:extLst>
      <p:ext uri="{BB962C8B-B14F-4D97-AF65-F5344CB8AC3E}">
        <p14:creationId xmlns:p14="http://schemas.microsoft.com/office/powerpoint/2010/main" val="401649870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9" name="Rectangle 3">
            <a:extLst>
              <a:ext uri="{FF2B5EF4-FFF2-40B4-BE49-F238E27FC236}">
                <a16:creationId xmlns:a16="http://schemas.microsoft.com/office/drawing/2014/main" id="{93F2AC50-E56B-4614-A322-7C69BACB2739}"/>
              </a:ext>
            </a:extLst>
          </p:cNvPr>
          <p:cNvSpPr>
            <a:spLocks noGrp="1" noChangeArrowheads="1"/>
          </p:cNvSpPr>
          <p:nvPr>
            <p:ph idx="1"/>
          </p:nvPr>
        </p:nvSpPr>
        <p:spPr/>
        <p:txBody>
          <a:bodyPr/>
          <a:lstStyle/>
          <a:p>
            <a:r>
              <a:rPr lang="en-US" altLang="en-US" dirty="0"/>
              <a:t>Deletion – use pointer chains</a:t>
            </a:r>
          </a:p>
          <a:p>
            <a:r>
              <a:rPr lang="en-US" altLang="en-US" dirty="0"/>
              <a:t>Insertion –locate the position where the record is to be inserted</a:t>
            </a:r>
          </a:p>
          <a:p>
            <a:pPr lvl="1"/>
            <a:r>
              <a:rPr lang="en-US" altLang="en-US" dirty="0"/>
              <a:t>if there is free space insert there </a:t>
            </a:r>
          </a:p>
          <a:p>
            <a:pPr lvl="1"/>
            <a:r>
              <a:rPr lang="en-US" altLang="en-US" dirty="0"/>
              <a:t>if no free space, insert the record in an </a:t>
            </a:r>
            <a:r>
              <a:rPr lang="en-US" altLang="en-US" dirty="0">
                <a:solidFill>
                  <a:srgbClr val="002060"/>
                </a:solidFill>
              </a:rPr>
              <a:t>overflow block</a:t>
            </a:r>
          </a:p>
          <a:p>
            <a:pPr lvl="1"/>
            <a:r>
              <a:rPr lang="en-US" altLang="en-US" dirty="0"/>
              <a:t>In either case, pointer chain must be updated</a:t>
            </a:r>
          </a:p>
          <a:p>
            <a:r>
              <a:rPr lang="en-US" altLang="en-US" dirty="0"/>
              <a:t>Need to reorganize the file</a:t>
            </a:r>
            <a:br>
              <a:rPr lang="en-US" altLang="en-US" dirty="0"/>
            </a:br>
            <a:r>
              <a:rPr lang="en-US" altLang="en-US" dirty="0"/>
              <a:t> from time to time to restore</a:t>
            </a:r>
            <a:br>
              <a:rPr lang="en-US" altLang="en-US" dirty="0"/>
            </a:br>
            <a:r>
              <a:rPr lang="en-US" altLang="en-US" dirty="0"/>
              <a:t> sequential order</a:t>
            </a:r>
          </a:p>
        </p:txBody>
      </p:sp>
      <p:sp>
        <p:nvSpPr>
          <p:cNvPr id="215042" name="Rectangle 2">
            <a:extLst>
              <a:ext uri="{FF2B5EF4-FFF2-40B4-BE49-F238E27FC236}">
                <a16:creationId xmlns:a16="http://schemas.microsoft.com/office/drawing/2014/main" id="{C3C53EFA-B3D6-4C50-B2C6-C8B05B887C3D}"/>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Sequential File Organization (Cont.)</a:t>
            </a:r>
          </a:p>
        </p:txBody>
      </p:sp>
      <p:pic>
        <p:nvPicPr>
          <p:cNvPr id="96260" name="Picture 11">
            <a:extLst>
              <a:ext uri="{FF2B5EF4-FFF2-40B4-BE49-F238E27FC236}">
                <a16:creationId xmlns:a16="http://schemas.microsoft.com/office/drawing/2014/main" id="{A47C8099-0E08-48EA-9787-BD27C85E7C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38800" y="2259283"/>
            <a:ext cx="3228768" cy="23698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 Box 7">
            <a:extLst>
              <a:ext uri="{FF2B5EF4-FFF2-40B4-BE49-F238E27FC236}">
                <a16:creationId xmlns:a16="http://schemas.microsoft.com/office/drawing/2014/main" id="{D41A53FF-C982-2DA5-F3E2-88DC72C86DF6}"/>
              </a:ext>
            </a:extLst>
          </p:cNvPr>
          <p:cNvSpPr txBox="1">
            <a:spLocks noChangeArrowheads="1"/>
          </p:cNvSpPr>
          <p:nvPr/>
        </p:nvSpPr>
        <p:spPr bwMode="auto">
          <a:xfrm>
            <a:off x="5762831" y="590550"/>
            <a:ext cx="3228769" cy="27699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From: 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p:txBody>
      </p:sp>
    </p:spTree>
    <p:extLst>
      <p:ext uri="{BB962C8B-B14F-4D97-AF65-F5344CB8AC3E}">
        <p14:creationId xmlns:p14="http://schemas.microsoft.com/office/powerpoint/2010/main" val="90881690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29B0A5E-214E-480B-959C-AEE1B25115DA}"/>
              </a:ext>
            </a:extLst>
          </p:cNvPr>
          <p:cNvSpPr>
            <a:spLocks noGrp="1"/>
          </p:cNvSpPr>
          <p:nvPr>
            <p:ph idx="1"/>
          </p:nvPr>
        </p:nvSpPr>
        <p:spPr/>
        <p:txBody>
          <a:bodyPr/>
          <a:lstStyle/>
          <a:p>
            <a:r>
              <a:rPr lang="en-IN" b="1" dirty="0">
                <a:solidFill>
                  <a:srgbClr val="002060"/>
                </a:solidFill>
              </a:rPr>
              <a:t>Table partitioning</a:t>
            </a:r>
            <a:r>
              <a:rPr lang="en-IN" dirty="0"/>
              <a:t>: Records in a relation can be partitioned into smaller relations that are stored separately</a:t>
            </a:r>
          </a:p>
          <a:p>
            <a:r>
              <a:rPr lang="en-IN" dirty="0"/>
              <a:t>E.g., </a:t>
            </a:r>
            <a:r>
              <a:rPr lang="en-IN" i="1" dirty="0"/>
              <a:t>transaction </a:t>
            </a:r>
            <a:r>
              <a:rPr lang="en-IN" dirty="0"/>
              <a:t>relation may be partitioned into </a:t>
            </a:r>
            <a:br>
              <a:rPr lang="en-IN" dirty="0"/>
            </a:br>
            <a:r>
              <a:rPr lang="en-IN" dirty="0"/>
              <a:t>  </a:t>
            </a:r>
            <a:r>
              <a:rPr lang="en-IN" i="1" dirty="0"/>
              <a:t>transaction_2018, transaction_2019, etc.</a:t>
            </a:r>
          </a:p>
          <a:p>
            <a:r>
              <a:rPr lang="en-IN" dirty="0"/>
              <a:t>Queries written on </a:t>
            </a:r>
            <a:r>
              <a:rPr lang="en-IN" i="1" dirty="0"/>
              <a:t>transaction</a:t>
            </a:r>
            <a:r>
              <a:rPr lang="en-IN" dirty="0"/>
              <a:t> must access records in all partitions</a:t>
            </a:r>
          </a:p>
          <a:p>
            <a:pPr lvl="1"/>
            <a:r>
              <a:rPr lang="en-IN" dirty="0"/>
              <a:t>Unless query has a selection such as </a:t>
            </a:r>
            <a:r>
              <a:rPr lang="en-IN" i="1" dirty="0"/>
              <a:t>year=</a:t>
            </a:r>
            <a:r>
              <a:rPr lang="en-IN" dirty="0"/>
              <a:t>2019, in which case only one partition in needed</a:t>
            </a:r>
          </a:p>
          <a:p>
            <a:r>
              <a:rPr lang="en-IN" dirty="0"/>
              <a:t>Partitioning </a:t>
            </a:r>
          </a:p>
          <a:p>
            <a:pPr lvl="1"/>
            <a:r>
              <a:rPr lang="en-IN" dirty="0"/>
              <a:t>Reduces costs of some operations such as free space management</a:t>
            </a:r>
          </a:p>
          <a:p>
            <a:pPr lvl="1"/>
            <a:r>
              <a:rPr lang="en-IN" dirty="0"/>
              <a:t>Allows different partitions to be stored on different storage devices </a:t>
            </a:r>
          </a:p>
          <a:p>
            <a:pPr lvl="2"/>
            <a:r>
              <a:rPr lang="en-IN" dirty="0"/>
              <a:t>E.g., </a:t>
            </a:r>
            <a:r>
              <a:rPr lang="en-IN" i="1" dirty="0"/>
              <a:t>transaction </a:t>
            </a:r>
            <a:r>
              <a:rPr lang="en-IN" dirty="0"/>
              <a:t>partition for current year on SSD, for older years on magnetic disk</a:t>
            </a:r>
          </a:p>
        </p:txBody>
      </p:sp>
      <p:sp>
        <p:nvSpPr>
          <p:cNvPr id="2" name="Title 1">
            <a:extLst>
              <a:ext uri="{FF2B5EF4-FFF2-40B4-BE49-F238E27FC236}">
                <a16:creationId xmlns:a16="http://schemas.microsoft.com/office/drawing/2014/main" id="{1BF78BCA-59BB-4645-ADFD-BA7077CC730C}"/>
              </a:ext>
            </a:extLst>
          </p:cNvPr>
          <p:cNvSpPr>
            <a:spLocks noGrp="1"/>
          </p:cNvSpPr>
          <p:nvPr>
            <p:ph type="title"/>
          </p:nvPr>
        </p:nvSpPr>
        <p:spPr/>
        <p:txBody>
          <a:bodyPr/>
          <a:lstStyle/>
          <a:p>
            <a:r>
              <a:rPr lang="en-IN" dirty="0"/>
              <a:t>Partitioning</a:t>
            </a:r>
          </a:p>
        </p:txBody>
      </p:sp>
    </p:spTree>
    <p:extLst>
      <p:ext uri="{BB962C8B-B14F-4D97-AF65-F5344CB8AC3E}">
        <p14:creationId xmlns:p14="http://schemas.microsoft.com/office/powerpoint/2010/main" val="351075336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F00DC2C-F71E-4568-A8BF-BDADAE1B914E}"/>
              </a:ext>
            </a:extLst>
          </p:cNvPr>
          <p:cNvSpPr>
            <a:spLocks noGrp="1"/>
          </p:cNvSpPr>
          <p:nvPr>
            <p:ph type="title"/>
          </p:nvPr>
        </p:nvSpPr>
        <p:spPr/>
        <p:txBody>
          <a:bodyPr/>
          <a:lstStyle/>
          <a:p>
            <a:pPr>
              <a:defRPr/>
            </a:pPr>
            <a:r>
              <a:rPr lang="en-IN" dirty="0"/>
              <a:t>Column-Oriented Storage</a:t>
            </a:r>
          </a:p>
        </p:txBody>
      </p:sp>
      <p:sp>
        <p:nvSpPr>
          <p:cNvPr id="2" name="Content Placeholder 1">
            <a:extLst>
              <a:ext uri="{FF2B5EF4-FFF2-40B4-BE49-F238E27FC236}">
                <a16:creationId xmlns:a16="http://schemas.microsoft.com/office/drawing/2014/main" id="{01A81589-CC18-45D0-B88D-818E683EF480}"/>
              </a:ext>
            </a:extLst>
          </p:cNvPr>
          <p:cNvSpPr>
            <a:spLocks noGrp="1"/>
          </p:cNvSpPr>
          <p:nvPr>
            <p:ph idx="1"/>
          </p:nvPr>
        </p:nvSpPr>
        <p:spPr/>
        <p:txBody>
          <a:bodyPr/>
          <a:lstStyle/>
          <a:p>
            <a:r>
              <a:rPr lang="en-IN" dirty="0"/>
              <a:t>Also known as </a:t>
            </a:r>
            <a:r>
              <a:rPr lang="en-IN" b="1" dirty="0">
                <a:solidFill>
                  <a:srgbClr val="002060"/>
                </a:solidFill>
              </a:rPr>
              <a:t>columnar</a:t>
            </a:r>
            <a:r>
              <a:rPr lang="en-IN" b="1" dirty="0"/>
              <a:t> </a:t>
            </a:r>
            <a:r>
              <a:rPr lang="en-IN" b="1" dirty="0">
                <a:solidFill>
                  <a:srgbClr val="002060"/>
                </a:solidFill>
              </a:rPr>
              <a:t>representation</a:t>
            </a:r>
          </a:p>
          <a:p>
            <a:r>
              <a:rPr lang="en-IN" dirty="0"/>
              <a:t>Store each attribute of a relation separately</a:t>
            </a:r>
          </a:p>
          <a:p>
            <a:r>
              <a:rPr lang="en-IN" dirty="0"/>
              <a:t>Example</a:t>
            </a:r>
          </a:p>
        </p:txBody>
      </p:sp>
      <p:pic>
        <p:nvPicPr>
          <p:cNvPr id="3" name="Picture 2"/>
          <p:cNvPicPr>
            <a:picLocks noChangeAspect="1"/>
          </p:cNvPicPr>
          <p:nvPr/>
        </p:nvPicPr>
        <p:blipFill>
          <a:blip r:embed="rId2"/>
          <a:stretch>
            <a:fillRect/>
          </a:stretch>
        </p:blipFill>
        <p:spPr>
          <a:xfrm>
            <a:off x="2364580" y="1662015"/>
            <a:ext cx="4290309" cy="2249192"/>
          </a:xfrm>
          <a:prstGeom prst="rect">
            <a:avLst/>
          </a:prstGeom>
        </p:spPr>
      </p:pic>
      <p:sp>
        <p:nvSpPr>
          <p:cNvPr id="5" name="Text Box 7">
            <a:extLst>
              <a:ext uri="{FF2B5EF4-FFF2-40B4-BE49-F238E27FC236}">
                <a16:creationId xmlns:a16="http://schemas.microsoft.com/office/drawing/2014/main" id="{FEE66D83-B4BC-DB84-CDAF-6810F8ABCD47}"/>
              </a:ext>
            </a:extLst>
          </p:cNvPr>
          <p:cNvSpPr txBox="1">
            <a:spLocks noChangeArrowheads="1"/>
          </p:cNvSpPr>
          <p:nvPr/>
        </p:nvSpPr>
        <p:spPr bwMode="auto">
          <a:xfrm>
            <a:off x="5762831" y="4414450"/>
            <a:ext cx="3228769" cy="27699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From: 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p:txBody>
      </p:sp>
    </p:spTree>
    <p:extLst>
      <p:ext uri="{BB962C8B-B14F-4D97-AF65-F5344CB8AC3E}">
        <p14:creationId xmlns:p14="http://schemas.microsoft.com/office/powerpoint/2010/main" val="21622015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D9BB982-1780-40AF-99CB-C24C58FDC91C}"/>
              </a:ext>
            </a:extLst>
          </p:cNvPr>
          <p:cNvSpPr>
            <a:spLocks noGrp="1"/>
          </p:cNvSpPr>
          <p:nvPr>
            <p:ph idx="1"/>
          </p:nvPr>
        </p:nvSpPr>
        <p:spPr/>
        <p:txBody>
          <a:bodyPr/>
          <a:lstStyle/>
          <a:p>
            <a:r>
              <a:rPr lang="en-IN" sz="1600" dirty="0"/>
              <a:t>Benefits:</a:t>
            </a:r>
          </a:p>
          <a:p>
            <a:pPr lvl="1"/>
            <a:r>
              <a:rPr lang="en-IN" sz="1400" dirty="0"/>
              <a:t>Reduced IO if only some attributes are accessed</a:t>
            </a:r>
          </a:p>
          <a:p>
            <a:pPr lvl="1"/>
            <a:r>
              <a:rPr lang="en-IN" sz="1400" dirty="0"/>
              <a:t>Improved CPU cache performance </a:t>
            </a:r>
          </a:p>
          <a:p>
            <a:pPr lvl="1"/>
            <a:r>
              <a:rPr lang="en-IN" sz="1400" dirty="0"/>
              <a:t>Improved compression</a:t>
            </a:r>
          </a:p>
          <a:p>
            <a:pPr lvl="1"/>
            <a:r>
              <a:rPr lang="en-IN" sz="1400" b="1" dirty="0">
                <a:solidFill>
                  <a:srgbClr val="002060"/>
                </a:solidFill>
              </a:rPr>
              <a:t>Vector processing </a:t>
            </a:r>
            <a:r>
              <a:rPr lang="en-IN" sz="1400" dirty="0"/>
              <a:t>on modern CPU architectures</a:t>
            </a:r>
          </a:p>
          <a:p>
            <a:r>
              <a:rPr lang="en-IN" sz="1600" dirty="0"/>
              <a:t>Drawbacks</a:t>
            </a:r>
          </a:p>
          <a:p>
            <a:pPr lvl="1"/>
            <a:r>
              <a:rPr lang="en-IN" sz="1400" dirty="0"/>
              <a:t>Cost of tuple reconstruction from columnar representation</a:t>
            </a:r>
          </a:p>
          <a:p>
            <a:pPr lvl="1"/>
            <a:r>
              <a:rPr lang="en-IN" sz="1400" dirty="0"/>
              <a:t>Cost of tuple deletion and update</a:t>
            </a:r>
          </a:p>
          <a:p>
            <a:pPr lvl="1"/>
            <a:r>
              <a:rPr lang="en-IN" sz="1400" dirty="0"/>
              <a:t>Cost of decompression</a:t>
            </a:r>
          </a:p>
          <a:p>
            <a:r>
              <a:rPr lang="en-IN" sz="1600" dirty="0"/>
              <a:t>Columnar representation found to be more efficient for decision support than row-oriented representation</a:t>
            </a:r>
          </a:p>
          <a:p>
            <a:r>
              <a:rPr lang="en-IN" sz="1600" dirty="0"/>
              <a:t>Traditional row-oriented representation preferable for transaction processing</a:t>
            </a:r>
          </a:p>
          <a:p>
            <a:r>
              <a:rPr lang="en-IN" sz="1600" dirty="0"/>
              <a:t>Some databases support both representations</a:t>
            </a:r>
          </a:p>
          <a:p>
            <a:pPr lvl="1"/>
            <a:r>
              <a:rPr lang="en-IN" sz="1400" dirty="0"/>
              <a:t>Called </a:t>
            </a:r>
            <a:r>
              <a:rPr lang="en-IN" sz="1400" b="1" dirty="0">
                <a:solidFill>
                  <a:srgbClr val="002060"/>
                </a:solidFill>
              </a:rPr>
              <a:t>hybrid row/column stores</a:t>
            </a:r>
          </a:p>
        </p:txBody>
      </p:sp>
      <p:sp>
        <p:nvSpPr>
          <p:cNvPr id="2" name="Title 1">
            <a:extLst>
              <a:ext uri="{FF2B5EF4-FFF2-40B4-BE49-F238E27FC236}">
                <a16:creationId xmlns:a16="http://schemas.microsoft.com/office/drawing/2014/main" id="{AB0DADB3-35F6-4B68-B765-D70C1EF9A135}"/>
              </a:ext>
            </a:extLst>
          </p:cNvPr>
          <p:cNvSpPr>
            <a:spLocks noGrp="1"/>
          </p:cNvSpPr>
          <p:nvPr>
            <p:ph type="title"/>
          </p:nvPr>
        </p:nvSpPr>
        <p:spPr/>
        <p:txBody>
          <a:bodyPr/>
          <a:lstStyle/>
          <a:p>
            <a:r>
              <a:rPr lang="en-IN" dirty="0"/>
              <a:t>Columnar Representation</a:t>
            </a:r>
          </a:p>
        </p:txBody>
      </p:sp>
      <p:sp>
        <p:nvSpPr>
          <p:cNvPr id="4" name="Text Box 7">
            <a:extLst>
              <a:ext uri="{FF2B5EF4-FFF2-40B4-BE49-F238E27FC236}">
                <a16:creationId xmlns:a16="http://schemas.microsoft.com/office/drawing/2014/main" id="{8937D98C-0198-6701-2CE5-F737BECBDF3A}"/>
              </a:ext>
            </a:extLst>
          </p:cNvPr>
          <p:cNvSpPr txBox="1">
            <a:spLocks noChangeArrowheads="1"/>
          </p:cNvSpPr>
          <p:nvPr/>
        </p:nvSpPr>
        <p:spPr bwMode="auto">
          <a:xfrm>
            <a:off x="5762831" y="4414450"/>
            <a:ext cx="3228769" cy="27699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From: 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p:txBody>
      </p:sp>
    </p:spTree>
    <p:extLst>
      <p:ext uri="{BB962C8B-B14F-4D97-AF65-F5344CB8AC3E}">
        <p14:creationId xmlns:p14="http://schemas.microsoft.com/office/powerpoint/2010/main" val="407138613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5015E3-4114-F546-BCBB-9516412152B7}"/>
              </a:ext>
            </a:extLst>
          </p:cNvPr>
          <p:cNvSpPr>
            <a:spLocks noGrp="1"/>
          </p:cNvSpPr>
          <p:nvPr>
            <p:ph type="title"/>
          </p:nvPr>
        </p:nvSpPr>
        <p:spPr/>
        <p:txBody>
          <a:bodyPr/>
          <a:lstStyle/>
          <a:p>
            <a:r>
              <a:rPr lang="en-US" dirty="0"/>
              <a:t>Row vs Column</a:t>
            </a:r>
          </a:p>
        </p:txBody>
      </p:sp>
      <p:pic>
        <p:nvPicPr>
          <p:cNvPr id="10" name="Picture 9">
            <a:extLst>
              <a:ext uri="{FF2B5EF4-FFF2-40B4-BE49-F238E27FC236}">
                <a16:creationId xmlns:a16="http://schemas.microsoft.com/office/drawing/2014/main" id="{7012CF73-4B92-9349-B37A-9C46AC293E8F}"/>
              </a:ext>
            </a:extLst>
          </p:cNvPr>
          <p:cNvPicPr>
            <a:picLocks noChangeAspect="1"/>
          </p:cNvPicPr>
          <p:nvPr/>
        </p:nvPicPr>
        <p:blipFill>
          <a:blip r:embed="rId2"/>
          <a:stretch>
            <a:fillRect/>
          </a:stretch>
        </p:blipFill>
        <p:spPr>
          <a:xfrm>
            <a:off x="3655653" y="0"/>
            <a:ext cx="5510395" cy="3690636"/>
          </a:xfrm>
          <a:prstGeom prst="rect">
            <a:avLst/>
          </a:prstGeom>
        </p:spPr>
      </p:pic>
      <p:sp>
        <p:nvSpPr>
          <p:cNvPr id="12" name="Content Placeholder 6">
            <a:extLst>
              <a:ext uri="{FF2B5EF4-FFF2-40B4-BE49-F238E27FC236}">
                <a16:creationId xmlns:a16="http://schemas.microsoft.com/office/drawing/2014/main" id="{F6C8E8CB-4104-4B41-8AE5-5F9AEFCBD7DB}"/>
              </a:ext>
            </a:extLst>
          </p:cNvPr>
          <p:cNvSpPr>
            <a:spLocks noGrp="1"/>
          </p:cNvSpPr>
          <p:nvPr>
            <p:ph sz="half" idx="1"/>
          </p:nvPr>
        </p:nvSpPr>
        <p:spPr>
          <a:xfrm>
            <a:off x="76200" y="666750"/>
            <a:ext cx="5801707" cy="4038600"/>
          </a:xfrm>
        </p:spPr>
        <p:txBody>
          <a:bodyPr>
            <a:normAutofit fontScale="92500" lnSpcReduction="10000"/>
          </a:bodyPr>
          <a:lstStyle/>
          <a:p>
            <a:pPr>
              <a:lnSpc>
                <a:spcPct val="120000"/>
              </a:lnSpc>
              <a:spcBef>
                <a:spcPts val="0"/>
              </a:spcBef>
            </a:pPr>
            <a:r>
              <a:rPr lang="en-US" sz="1600" dirty="0"/>
              <a:t>Columnar and Row are both</a:t>
            </a:r>
          </a:p>
          <a:p>
            <a:pPr lvl="1">
              <a:lnSpc>
                <a:spcPct val="120000"/>
              </a:lnSpc>
              <a:spcBef>
                <a:spcPts val="0"/>
              </a:spcBef>
            </a:pPr>
            <a:r>
              <a:rPr lang="en-US" sz="1400" dirty="0"/>
              <a:t>Relational</a:t>
            </a:r>
          </a:p>
          <a:p>
            <a:pPr lvl="1">
              <a:lnSpc>
                <a:spcPct val="120000"/>
              </a:lnSpc>
              <a:spcBef>
                <a:spcPts val="0"/>
              </a:spcBef>
            </a:pPr>
            <a:r>
              <a:rPr lang="en-US" sz="1400" dirty="0"/>
              <a:t>Support SQL operations</a:t>
            </a:r>
          </a:p>
          <a:p>
            <a:pPr>
              <a:lnSpc>
                <a:spcPct val="120000"/>
              </a:lnSpc>
              <a:spcBef>
                <a:spcPts val="0"/>
              </a:spcBef>
            </a:pPr>
            <a:r>
              <a:rPr lang="en-US" sz="1600" dirty="0"/>
              <a:t>But differ in data storage</a:t>
            </a:r>
          </a:p>
          <a:p>
            <a:pPr lvl="1">
              <a:lnSpc>
                <a:spcPct val="120000"/>
              </a:lnSpc>
              <a:spcBef>
                <a:spcPts val="0"/>
              </a:spcBef>
            </a:pPr>
            <a:r>
              <a:rPr lang="en-US" sz="1400" dirty="0"/>
              <a:t>Row keeps row data</a:t>
            </a:r>
            <a:br>
              <a:rPr lang="en-US" sz="1400" dirty="0"/>
            </a:br>
            <a:r>
              <a:rPr lang="en-US" sz="1400" dirty="0"/>
              <a:t>together in blocks.</a:t>
            </a:r>
          </a:p>
          <a:p>
            <a:pPr lvl="1">
              <a:lnSpc>
                <a:spcPct val="120000"/>
              </a:lnSpc>
              <a:spcBef>
                <a:spcPts val="0"/>
              </a:spcBef>
            </a:pPr>
            <a:r>
              <a:rPr lang="en-US" sz="1400" dirty="0"/>
              <a:t>Columnar keys column</a:t>
            </a:r>
            <a:br>
              <a:rPr lang="en-US" sz="1400" dirty="0"/>
            </a:br>
            <a:r>
              <a:rPr lang="en-US" sz="1400" dirty="0"/>
              <a:t>data together in blocks.</a:t>
            </a:r>
          </a:p>
          <a:p>
            <a:pPr>
              <a:lnSpc>
                <a:spcPct val="120000"/>
              </a:lnSpc>
              <a:spcBef>
                <a:spcPts val="0"/>
              </a:spcBef>
            </a:pPr>
            <a:r>
              <a:rPr lang="en-US" sz="1600" dirty="0"/>
              <a:t>This determines performance for different</a:t>
            </a:r>
            <a:br>
              <a:rPr lang="en-US" sz="1600" dirty="0"/>
            </a:br>
            <a:r>
              <a:rPr lang="en-US" sz="1600" dirty="0"/>
              <a:t>types of query, e.g.</a:t>
            </a:r>
          </a:p>
          <a:p>
            <a:pPr lvl="1">
              <a:lnSpc>
                <a:spcPct val="120000"/>
              </a:lnSpc>
              <a:spcBef>
                <a:spcPts val="0"/>
              </a:spcBef>
            </a:pPr>
            <a:r>
              <a:rPr lang="en-US" sz="1400" dirty="0"/>
              <a:t>Columnar is extremely powerful for BI scenarios</a:t>
            </a:r>
          </a:p>
          <a:p>
            <a:pPr lvl="2">
              <a:lnSpc>
                <a:spcPct val="120000"/>
              </a:lnSpc>
              <a:spcBef>
                <a:spcPts val="0"/>
              </a:spcBef>
            </a:pPr>
            <a:r>
              <a:rPr lang="en-US" sz="1200" dirty="0"/>
              <a:t>Aggregation ops, e.g. SUM, AVG</a:t>
            </a:r>
          </a:p>
          <a:p>
            <a:pPr lvl="2">
              <a:lnSpc>
                <a:spcPct val="120000"/>
              </a:lnSpc>
              <a:spcBef>
                <a:spcPts val="0"/>
              </a:spcBef>
            </a:pPr>
            <a:r>
              <a:rPr lang="en-US" sz="1200" dirty="0"/>
              <a:t>PROJECT (do not load all of the row) to get a few columns</a:t>
            </a:r>
          </a:p>
          <a:p>
            <a:pPr lvl="1">
              <a:lnSpc>
                <a:spcPct val="120000"/>
              </a:lnSpc>
              <a:spcBef>
                <a:spcPts val="0"/>
              </a:spcBef>
            </a:pPr>
            <a:r>
              <a:rPr lang="en-US" sz="1400" dirty="0"/>
              <a:t>Row is powerful for OLTP. Transaction typically create</a:t>
            </a:r>
            <a:br>
              <a:rPr lang="en-US" sz="1400" dirty="0"/>
            </a:br>
            <a:r>
              <a:rPr lang="en-US" sz="1400" dirty="0"/>
              <a:t>and retrieve</a:t>
            </a:r>
          </a:p>
          <a:p>
            <a:pPr lvl="2">
              <a:lnSpc>
                <a:spcPct val="120000"/>
              </a:lnSpc>
              <a:spcBef>
                <a:spcPts val="0"/>
              </a:spcBef>
            </a:pPr>
            <a:r>
              <a:rPr lang="en-US" sz="1200" dirty="0"/>
              <a:t>One row at a time</a:t>
            </a:r>
          </a:p>
          <a:p>
            <a:pPr lvl="2">
              <a:lnSpc>
                <a:spcPct val="120000"/>
              </a:lnSpc>
              <a:spcBef>
                <a:spcPts val="0"/>
              </a:spcBef>
            </a:pPr>
            <a:r>
              <a:rPr lang="en-US" sz="1200" dirty="0"/>
              <a:t>All the columns of a single row.</a:t>
            </a:r>
            <a:br>
              <a:rPr lang="en-US" sz="1200" dirty="0"/>
            </a:br>
            <a:endParaRPr lang="en-US" sz="1200" dirty="0"/>
          </a:p>
        </p:txBody>
      </p:sp>
    </p:spTree>
    <p:extLst>
      <p:ext uri="{BB962C8B-B14F-4D97-AF65-F5344CB8AC3E}">
        <p14:creationId xmlns:p14="http://schemas.microsoft.com/office/powerpoint/2010/main" val="423837444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FDD51DF-BD16-4414-AF17-B95B25D95674}"/>
              </a:ext>
            </a:extLst>
          </p:cNvPr>
          <p:cNvSpPr>
            <a:spLocks noGrp="1"/>
          </p:cNvSpPr>
          <p:nvPr>
            <p:ph type="title"/>
          </p:nvPr>
        </p:nvSpPr>
        <p:spPr/>
        <p:txBody>
          <a:bodyPr/>
          <a:lstStyle/>
          <a:p>
            <a:r>
              <a:rPr lang="en-IN" dirty="0"/>
              <a:t>Columnar File Representation</a:t>
            </a:r>
          </a:p>
        </p:txBody>
      </p:sp>
      <p:pic>
        <p:nvPicPr>
          <p:cNvPr id="1026" name="Picture 2" descr="deltalake datalake datawarehouse parquet csv fast efficient performance read write file compression type data science data engineering">
            <a:extLst>
              <a:ext uri="{FF2B5EF4-FFF2-40B4-BE49-F238E27FC236}">
                <a16:creationId xmlns:a16="http://schemas.microsoft.com/office/drawing/2014/main" id="{9C86D8FB-3AC9-850A-596E-886D9A14498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2570" y="514350"/>
            <a:ext cx="8285120" cy="3444243"/>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064D36C4-65E8-8E2E-7AEA-F228C9B6DEEC}"/>
              </a:ext>
            </a:extLst>
          </p:cNvPr>
          <p:cNvSpPr txBox="1"/>
          <p:nvPr/>
        </p:nvSpPr>
        <p:spPr>
          <a:xfrm>
            <a:off x="201473" y="3867150"/>
            <a:ext cx="7315200" cy="830997"/>
          </a:xfrm>
          <a:prstGeom prst="rect">
            <a:avLst/>
          </a:prstGeom>
          <a:noFill/>
        </p:spPr>
        <p:txBody>
          <a:bodyPr wrap="square">
            <a:spAutoFit/>
          </a:bodyPr>
          <a:lstStyle/>
          <a:p>
            <a:r>
              <a:rPr lang="en-US" sz="1200" dirty="0"/>
              <a:t>Apache parquet is an open-source file format that provides efficient storage and fast read speed. It uses a hybrid storage format which sequentially stores chunks of columns, lending to high performance when selecting and filtering data. On top of strong compression algorithm support (</a:t>
            </a:r>
            <a:r>
              <a:rPr lang="en-US" sz="1200" u="sng" dirty="0">
                <a:effectLst/>
                <a:hlinkClick r:id="rId3"/>
              </a:rPr>
              <a:t>snappy, gzip, LZO</a:t>
            </a:r>
            <a:r>
              <a:rPr lang="en-US" sz="1200" dirty="0"/>
              <a:t>), it also provides some clever tricks for reducing file scans and encoding repeat variables.</a:t>
            </a:r>
          </a:p>
        </p:txBody>
      </p:sp>
      <p:sp>
        <p:nvSpPr>
          <p:cNvPr id="10" name="TextBox 9">
            <a:extLst>
              <a:ext uri="{FF2B5EF4-FFF2-40B4-BE49-F238E27FC236}">
                <a16:creationId xmlns:a16="http://schemas.microsoft.com/office/drawing/2014/main" id="{C3FF2C7B-33EF-C837-208B-A20A698A8244}"/>
              </a:ext>
            </a:extLst>
          </p:cNvPr>
          <p:cNvSpPr txBox="1"/>
          <p:nvPr/>
        </p:nvSpPr>
        <p:spPr>
          <a:xfrm>
            <a:off x="3385182" y="514350"/>
            <a:ext cx="5586248" cy="246221"/>
          </a:xfrm>
          <a:prstGeom prst="rect">
            <a:avLst/>
          </a:prstGeom>
          <a:noFill/>
        </p:spPr>
        <p:txBody>
          <a:bodyPr wrap="square">
            <a:spAutoFit/>
          </a:bodyPr>
          <a:lstStyle/>
          <a:p>
            <a:r>
              <a:rPr lang="en-US" sz="1000" dirty="0"/>
              <a:t>https://</a:t>
            </a:r>
            <a:r>
              <a:rPr lang="en-US" sz="1000" dirty="0" err="1"/>
              <a:t>towardsdatascience.com</a:t>
            </a:r>
            <a:r>
              <a:rPr lang="en-US" sz="1000" dirty="0"/>
              <a:t>/demystifying-the-parquet-file-format-13adb0206705</a:t>
            </a:r>
          </a:p>
        </p:txBody>
      </p:sp>
    </p:spTree>
    <p:extLst>
      <p:ext uri="{BB962C8B-B14F-4D97-AF65-F5344CB8AC3E}">
        <p14:creationId xmlns:p14="http://schemas.microsoft.com/office/powerpoint/2010/main" val="398450625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NoSQL</a:t>
            </a:r>
            <a:endParaRPr kumimoji="0" lang="en-US" altLang="en-US" sz="16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10" name="TextBox 11">
            <a:extLst>
              <a:ext uri="{FF2B5EF4-FFF2-40B4-BE49-F238E27FC236}">
                <a16:creationId xmlns:a16="http://schemas.microsoft.com/office/drawing/2014/main" id="{7B056DDE-9021-0242-A11C-1A52DD962987}"/>
              </a:ext>
            </a:extLst>
          </p:cNvPr>
          <p:cNvSpPr txBox="1">
            <a:spLocks noChangeArrowheads="1"/>
          </p:cNvSpPr>
          <p:nvPr/>
        </p:nvSpPr>
        <p:spPr bwMode="auto">
          <a:xfrm>
            <a:off x="0" y="4787942"/>
            <a:ext cx="678180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1050" b="1">
                <a:solidFill>
                  <a:schemeClr val="bg1"/>
                </a:solidFill>
              </a:rPr>
              <a:pPr marL="0" marR="0" indent="0" algn="l" defTabSz="457200" rtl="0" eaLnBrk="1" fontAlgn="base" latinLnBrk="0" hangingPunct="1">
                <a:lnSpc>
                  <a:spcPct val="100000"/>
                </a:lnSpc>
                <a:spcBef>
                  <a:spcPct val="0"/>
                </a:spcBef>
                <a:spcAft>
                  <a:spcPct val="0"/>
                </a:spcAft>
                <a:buClrTx/>
                <a:buSzTx/>
                <a:buFontTx/>
                <a:buNone/>
                <a:tabLst/>
                <a:defRPr/>
              </a:pPr>
              <a:t>58</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Introduction to Databases (S22): Lecture 9: NoSQL (I), Module II (I)</a:t>
            </a:r>
            <a:r>
              <a:rPr lang="en-US" altLang="en-US" sz="1050" i="1" baseline="0" dirty="0">
                <a:solidFill>
                  <a:schemeClr val="bg1"/>
                </a:solidFill>
              </a:rPr>
              <a:t>		</a:t>
            </a:r>
            <a:r>
              <a:rPr lang="de-DE" altLang="en-US" sz="1050" i="1" dirty="0">
                <a:solidFill>
                  <a:schemeClr val="bg1"/>
                </a:solidFill>
              </a:rPr>
              <a:t>© Donald F. Ferguson, 2022</a:t>
            </a:r>
            <a:endParaRPr lang="en-US" altLang="en-US" sz="1050" i="1" dirty="0">
              <a:solidFill>
                <a:schemeClr val="bg1"/>
              </a:solidFill>
            </a:endParaRPr>
          </a:p>
        </p:txBody>
      </p:sp>
    </p:spTree>
    <p:extLst>
      <p:ext uri="{BB962C8B-B14F-4D97-AF65-F5344CB8AC3E}">
        <p14:creationId xmlns:p14="http://schemas.microsoft.com/office/powerpoint/2010/main" val="19902300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8">
            <a:extLst>
              <a:ext uri="{FF2B5EF4-FFF2-40B4-BE49-F238E27FC236}">
                <a16:creationId xmlns:a16="http://schemas.microsoft.com/office/drawing/2014/main" id="{B6035C87-35FA-374A-9083-75575E10BC47}"/>
              </a:ext>
            </a:extLst>
          </p:cNvPr>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Concepts</a:t>
            </a:r>
            <a:endParaRPr kumimoji="0" lang="en-US" altLang="en-US" sz="16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2" name="TextBox 9">
            <a:extLst>
              <a:ext uri="{FF2B5EF4-FFF2-40B4-BE49-F238E27FC236}">
                <a16:creationId xmlns:a16="http://schemas.microsoft.com/office/drawing/2014/main" id="{8F7BC67E-4555-76BF-1D0A-68D3099861E8}"/>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800" b="1" i="0" u="none" strike="noStrike" kern="1200" cap="none" spc="0" normalizeH="0" baseline="0" noProof="0" smtClean="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59</a:t>
            </a:fld>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COMS W4111_002_2023_1 -  Lecture 8: Module II, NoSQL, Document DBs		© Donald F. Ferguson, 2023</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5893613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8">
            <a:extLst>
              <a:ext uri="{FF2B5EF4-FFF2-40B4-BE49-F238E27FC236}">
                <a16:creationId xmlns:a16="http://schemas.microsoft.com/office/drawing/2014/main" id="{D13E372D-134B-CE43-ABAA-2BA34847DB7F}"/>
              </a:ext>
            </a:extLst>
          </p:cNvPr>
          <p:cNvSpPr txBox="1">
            <a:spLocks noChangeArrowheads="1"/>
          </p:cNvSpPr>
          <p:nvPr/>
        </p:nvSpPr>
        <p:spPr bwMode="auto">
          <a:xfrm>
            <a:off x="0" y="1733550"/>
            <a:ext cx="91440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Module II </a:t>
            </a:r>
            <a:r>
              <a:rPr lang="mr-IN" altLang="en-US" sz="2800" i="1" dirty="0">
                <a:solidFill>
                  <a:schemeClr val="bg1"/>
                </a:solidFill>
              </a:rPr>
              <a:t>–</a:t>
            </a:r>
            <a:r>
              <a:rPr lang="en-US" altLang="en-US" sz="2800" i="1" dirty="0">
                <a:solidFill>
                  <a:schemeClr val="bg1"/>
                </a:solidFill>
              </a:rPr>
              <a:t> DBMS Architecture and Implementation</a:t>
            </a:r>
            <a:endParaRPr lang="en-US" altLang="en-US" sz="1600" i="1" dirty="0">
              <a:solidFill>
                <a:schemeClr val="bg1"/>
              </a:solidFill>
            </a:endParaRPr>
          </a:p>
          <a:p>
            <a:pPr algn="ctr"/>
            <a:r>
              <a:rPr lang="en-US" altLang="en-US" sz="2800" i="1" dirty="0">
                <a:solidFill>
                  <a:schemeClr val="bg1"/>
                </a:solidFill>
              </a:rPr>
              <a:t>Overview and Reminder</a:t>
            </a:r>
          </a:p>
        </p:txBody>
      </p:sp>
      <p:sp>
        <p:nvSpPr>
          <p:cNvPr id="2" name="TextBox 9">
            <a:extLst>
              <a:ext uri="{FF2B5EF4-FFF2-40B4-BE49-F238E27FC236}">
                <a16:creationId xmlns:a16="http://schemas.microsoft.com/office/drawing/2014/main" id="{675035C5-3C9A-E328-369D-DBC0D30271E4}"/>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6</a:t>
            </a:fld>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COMS W4111_002_2023_1 -  Lecture 8: Module II, NoSQL, Document DBs		© Donald F. Ferguson, 2023</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32086995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77500" lnSpcReduction="20000"/>
          </a:bodyPr>
          <a:lstStyle/>
          <a:p>
            <a:pPr marL="0" indent="0">
              <a:lnSpc>
                <a:spcPct val="120000"/>
              </a:lnSpc>
              <a:spcBef>
                <a:spcPts val="0"/>
              </a:spcBef>
              <a:buNone/>
            </a:pPr>
            <a:r>
              <a:rPr lang="en-US" dirty="0">
                <a:solidFill>
                  <a:srgbClr val="222222"/>
                </a:solidFill>
                <a:latin typeface="Arial" charset="0"/>
              </a:rPr>
              <a:t>A </a:t>
            </a:r>
            <a:r>
              <a:rPr lang="en-US" b="1" dirty="0">
                <a:solidFill>
                  <a:srgbClr val="222222"/>
                </a:solidFill>
                <a:latin typeface="Arial" charset="0"/>
              </a:rPr>
              <a:t>NoSQL</a:t>
            </a:r>
            <a:r>
              <a:rPr lang="en-US" dirty="0">
                <a:solidFill>
                  <a:srgbClr val="222222"/>
                </a:solidFill>
                <a:latin typeface="Arial" charset="0"/>
              </a:rPr>
              <a:t> (originally referring to "non SQL" or "non relational")</a:t>
            </a:r>
            <a:r>
              <a:rPr lang="en-US" baseline="30000" dirty="0">
                <a:solidFill>
                  <a:srgbClr val="0B0080"/>
                </a:solidFill>
                <a:latin typeface="Arial" charset="0"/>
                <a:hlinkClick r:id="rId2"/>
              </a:rPr>
              <a:t>[1]</a:t>
            </a:r>
            <a:r>
              <a:rPr lang="en-US" dirty="0">
                <a:solidFill>
                  <a:srgbClr val="222222"/>
                </a:solidFill>
                <a:latin typeface="Arial" charset="0"/>
              </a:rPr>
              <a:t> </a:t>
            </a:r>
            <a:r>
              <a:rPr lang="en-US" dirty="0">
                <a:solidFill>
                  <a:srgbClr val="0B0080"/>
                </a:solidFill>
                <a:latin typeface="Arial" charset="0"/>
                <a:hlinkClick r:id="rId3" tooltip="Database"/>
              </a:rPr>
              <a:t>database</a:t>
            </a:r>
            <a:r>
              <a:rPr lang="en-US" dirty="0">
                <a:solidFill>
                  <a:srgbClr val="222222"/>
                </a:solidFill>
                <a:latin typeface="Arial" charset="0"/>
              </a:rPr>
              <a:t> provides a mechanism for </a:t>
            </a:r>
            <a:r>
              <a:rPr lang="en-US" dirty="0">
                <a:solidFill>
                  <a:srgbClr val="0B0080"/>
                </a:solidFill>
                <a:latin typeface="Arial" charset="0"/>
                <a:hlinkClick r:id="rId4" tooltip="Computer data storage"/>
              </a:rPr>
              <a:t>storage</a:t>
            </a:r>
            <a:r>
              <a:rPr lang="en-US" dirty="0">
                <a:solidFill>
                  <a:srgbClr val="222222"/>
                </a:solidFill>
                <a:latin typeface="Arial" charset="0"/>
              </a:rPr>
              <a:t> and </a:t>
            </a:r>
            <a:r>
              <a:rPr lang="en-US" dirty="0">
                <a:solidFill>
                  <a:srgbClr val="0B0080"/>
                </a:solidFill>
                <a:latin typeface="Arial" charset="0"/>
                <a:hlinkClick r:id="rId5" tooltip="Data retrieval"/>
              </a:rPr>
              <a:t>retrieval</a:t>
            </a:r>
            <a:r>
              <a:rPr lang="en-US" dirty="0">
                <a:solidFill>
                  <a:srgbClr val="222222"/>
                </a:solidFill>
                <a:latin typeface="Arial" charset="0"/>
              </a:rPr>
              <a:t> of data that is modeled in </a:t>
            </a:r>
            <a:r>
              <a:rPr lang="en-US" dirty="0">
                <a:solidFill>
                  <a:srgbClr val="FF0000"/>
                </a:solidFill>
                <a:latin typeface="Arial" charset="0"/>
              </a:rPr>
              <a:t>means other than the tabular relations used in </a:t>
            </a:r>
            <a:r>
              <a:rPr lang="en-US" dirty="0">
                <a:solidFill>
                  <a:srgbClr val="FF0000"/>
                </a:solidFill>
                <a:latin typeface="Arial" charset="0"/>
                <a:hlinkClick r:id="rId6" tooltip="Relational database"/>
              </a:rPr>
              <a:t>relational databases</a:t>
            </a:r>
            <a:r>
              <a:rPr lang="en-US" dirty="0">
                <a:solidFill>
                  <a:srgbClr val="FF0000"/>
                </a:solidFill>
                <a:latin typeface="Arial" charset="0"/>
              </a:rPr>
              <a:t>.</a:t>
            </a:r>
            <a:r>
              <a:rPr lang="en-US" dirty="0">
                <a:solidFill>
                  <a:srgbClr val="222222"/>
                </a:solidFill>
                <a:latin typeface="Arial" charset="0"/>
              </a:rPr>
              <a:t> Such databases have existed since the late 1960s, but did not obtain the "NoSQL" moniker until a surge of popularity in the early twenty-first century,</a:t>
            </a:r>
            <a:r>
              <a:rPr lang="en-US" baseline="30000" dirty="0">
                <a:solidFill>
                  <a:srgbClr val="0B0080"/>
                </a:solidFill>
                <a:latin typeface="Arial" charset="0"/>
                <a:hlinkClick r:id="rId7"/>
              </a:rPr>
              <a:t>[2]</a:t>
            </a:r>
            <a:r>
              <a:rPr lang="en-US" dirty="0">
                <a:solidFill>
                  <a:srgbClr val="222222"/>
                </a:solidFill>
                <a:latin typeface="Arial" charset="0"/>
              </a:rPr>
              <a:t> triggered by the needs of </a:t>
            </a:r>
            <a:r>
              <a:rPr lang="en-US" dirty="0">
                <a:solidFill>
                  <a:srgbClr val="0B0080"/>
                </a:solidFill>
                <a:latin typeface="Arial" charset="0"/>
                <a:hlinkClick r:id="rId8" tooltip="Web 2.0"/>
              </a:rPr>
              <a:t>Web 2.0</a:t>
            </a:r>
            <a:r>
              <a:rPr lang="en-US" dirty="0">
                <a:solidFill>
                  <a:srgbClr val="222222"/>
                </a:solidFill>
                <a:latin typeface="Arial" charset="0"/>
              </a:rPr>
              <a:t> companies such as </a:t>
            </a:r>
            <a:r>
              <a:rPr lang="en-US" dirty="0">
                <a:solidFill>
                  <a:srgbClr val="0B0080"/>
                </a:solidFill>
                <a:latin typeface="Arial" charset="0"/>
                <a:hlinkClick r:id="rId9" tooltip="Facebook"/>
              </a:rPr>
              <a:t>Facebook</a:t>
            </a:r>
            <a:r>
              <a:rPr lang="en-US" dirty="0">
                <a:solidFill>
                  <a:srgbClr val="222222"/>
                </a:solidFill>
                <a:latin typeface="Arial" charset="0"/>
              </a:rPr>
              <a:t>, </a:t>
            </a:r>
            <a:r>
              <a:rPr lang="en-US" dirty="0">
                <a:solidFill>
                  <a:srgbClr val="0B0080"/>
                </a:solidFill>
                <a:latin typeface="Arial" charset="0"/>
                <a:hlinkClick r:id="rId10" tooltip="Google"/>
              </a:rPr>
              <a:t>Google</a:t>
            </a:r>
            <a:r>
              <a:rPr lang="en-US" dirty="0">
                <a:solidFill>
                  <a:srgbClr val="222222"/>
                </a:solidFill>
                <a:latin typeface="Arial" charset="0"/>
              </a:rPr>
              <a:t>, and </a:t>
            </a:r>
            <a:r>
              <a:rPr lang="en-US" dirty="0">
                <a:solidFill>
                  <a:srgbClr val="0B0080"/>
                </a:solidFill>
                <a:latin typeface="Arial" charset="0"/>
                <a:hlinkClick r:id="rId11" tooltip="Amazon.com"/>
              </a:rPr>
              <a:t>Amazon.com</a:t>
            </a:r>
            <a:r>
              <a:rPr lang="en-US" dirty="0">
                <a:solidFill>
                  <a:srgbClr val="222222"/>
                </a:solidFill>
                <a:latin typeface="Arial" charset="0"/>
              </a:rPr>
              <a:t>.</a:t>
            </a:r>
            <a:r>
              <a:rPr lang="en-US" baseline="30000" dirty="0">
                <a:solidFill>
                  <a:srgbClr val="0B0080"/>
                </a:solidFill>
                <a:latin typeface="Arial" charset="0"/>
                <a:hlinkClick r:id="rId12"/>
              </a:rPr>
              <a:t>[3]</a:t>
            </a:r>
            <a:r>
              <a:rPr lang="en-US" baseline="30000" dirty="0">
                <a:solidFill>
                  <a:srgbClr val="0B0080"/>
                </a:solidFill>
                <a:latin typeface="Arial" charset="0"/>
                <a:hlinkClick r:id="rId13"/>
              </a:rPr>
              <a:t>[4]</a:t>
            </a:r>
            <a:r>
              <a:rPr lang="en-US" baseline="30000" dirty="0">
                <a:solidFill>
                  <a:srgbClr val="0B0080"/>
                </a:solidFill>
                <a:latin typeface="Arial" charset="0"/>
                <a:hlinkClick r:id="rId14"/>
              </a:rPr>
              <a:t>[5]</a:t>
            </a:r>
            <a:r>
              <a:rPr lang="en-US" dirty="0">
                <a:solidFill>
                  <a:srgbClr val="222222"/>
                </a:solidFill>
                <a:latin typeface="Arial" charset="0"/>
              </a:rPr>
              <a:t> NoSQL databases are increasingly used in </a:t>
            </a:r>
            <a:r>
              <a:rPr lang="en-US" dirty="0">
                <a:solidFill>
                  <a:srgbClr val="0B0080"/>
                </a:solidFill>
                <a:latin typeface="Arial" charset="0"/>
                <a:hlinkClick r:id="rId15" tooltip="Big data"/>
              </a:rPr>
              <a:t>big data</a:t>
            </a:r>
            <a:r>
              <a:rPr lang="en-US" dirty="0">
                <a:solidFill>
                  <a:srgbClr val="222222"/>
                </a:solidFill>
                <a:latin typeface="Arial" charset="0"/>
              </a:rPr>
              <a:t> and </a:t>
            </a:r>
            <a:r>
              <a:rPr lang="en-US" dirty="0">
                <a:solidFill>
                  <a:srgbClr val="0B0080"/>
                </a:solidFill>
                <a:latin typeface="Arial" charset="0"/>
                <a:hlinkClick r:id="rId16" tooltip="Real-time web"/>
              </a:rPr>
              <a:t>real-time web</a:t>
            </a:r>
            <a:r>
              <a:rPr lang="en-US" dirty="0">
                <a:solidFill>
                  <a:srgbClr val="222222"/>
                </a:solidFill>
                <a:latin typeface="Arial" charset="0"/>
              </a:rPr>
              <a:t> applications.</a:t>
            </a:r>
            <a:r>
              <a:rPr lang="en-US" baseline="30000" dirty="0">
                <a:solidFill>
                  <a:srgbClr val="0B0080"/>
                </a:solidFill>
                <a:latin typeface="Arial" charset="0"/>
                <a:hlinkClick r:id="rId17"/>
              </a:rPr>
              <a:t>[6]</a:t>
            </a:r>
            <a:r>
              <a:rPr lang="en-US" dirty="0">
                <a:solidFill>
                  <a:srgbClr val="222222"/>
                </a:solidFill>
                <a:latin typeface="Arial" charset="0"/>
              </a:rPr>
              <a:t> NoSQL systems are also sometimes called </a:t>
            </a:r>
            <a:r>
              <a:rPr lang="en-US" dirty="0">
                <a:solidFill>
                  <a:srgbClr val="FF0000"/>
                </a:solidFill>
                <a:latin typeface="Arial" charset="0"/>
              </a:rPr>
              <a:t>"Not only SQL" to emphasize that they may support </a:t>
            </a:r>
            <a:r>
              <a:rPr lang="en-US" dirty="0">
                <a:solidFill>
                  <a:srgbClr val="FF0000"/>
                </a:solidFill>
                <a:latin typeface="Arial" charset="0"/>
                <a:hlinkClick r:id="rId18" tooltip="SQL"/>
              </a:rPr>
              <a:t>SQL</a:t>
            </a:r>
            <a:r>
              <a:rPr lang="en-US" dirty="0">
                <a:solidFill>
                  <a:srgbClr val="FF0000"/>
                </a:solidFill>
                <a:latin typeface="Arial" charset="0"/>
              </a:rPr>
              <a:t>-like query languages.</a:t>
            </a:r>
            <a:r>
              <a:rPr lang="en-US" baseline="30000" dirty="0">
                <a:solidFill>
                  <a:srgbClr val="FF0000"/>
                </a:solidFill>
                <a:latin typeface="Arial" charset="0"/>
                <a:hlinkClick r:id="rId19"/>
              </a:rPr>
              <a:t>[7]</a:t>
            </a:r>
            <a:r>
              <a:rPr lang="en-US" baseline="30000" dirty="0">
                <a:solidFill>
                  <a:srgbClr val="FF0000"/>
                </a:solidFill>
                <a:latin typeface="Arial" charset="0"/>
                <a:hlinkClick r:id="rId20"/>
              </a:rPr>
              <a:t>[8]</a:t>
            </a:r>
            <a:endParaRPr lang="en-US" baseline="30000" dirty="0">
              <a:solidFill>
                <a:srgbClr val="FF0000"/>
              </a:solidFill>
              <a:latin typeface="Arial" charset="0"/>
            </a:endParaRPr>
          </a:p>
          <a:p>
            <a:pPr marL="0" indent="0">
              <a:lnSpc>
                <a:spcPct val="120000"/>
              </a:lnSpc>
              <a:spcBef>
                <a:spcPts val="0"/>
              </a:spcBef>
              <a:buNone/>
            </a:pPr>
            <a:endParaRPr lang="en-US" dirty="0">
              <a:solidFill>
                <a:srgbClr val="222222"/>
              </a:solidFill>
              <a:latin typeface="Arial" charset="0"/>
            </a:endParaRPr>
          </a:p>
          <a:p>
            <a:pPr marL="0" indent="0">
              <a:lnSpc>
                <a:spcPct val="120000"/>
              </a:lnSpc>
              <a:spcBef>
                <a:spcPts val="0"/>
              </a:spcBef>
              <a:buNone/>
            </a:pPr>
            <a:r>
              <a:rPr lang="en-US" dirty="0">
                <a:solidFill>
                  <a:srgbClr val="222222"/>
                </a:solidFill>
                <a:latin typeface="Arial" charset="0"/>
              </a:rPr>
              <a:t>Motivations for this approach include: simplicity of design, simpler </a:t>
            </a:r>
            <a:r>
              <a:rPr lang="en-US" dirty="0">
                <a:solidFill>
                  <a:srgbClr val="0B0080"/>
                </a:solidFill>
                <a:latin typeface="Arial" charset="0"/>
                <a:hlinkClick r:id="rId21" tooltip="Horizontal scaling"/>
              </a:rPr>
              <a:t>"horizontal" scaling</a:t>
            </a:r>
            <a:r>
              <a:rPr lang="en-US" dirty="0">
                <a:solidFill>
                  <a:srgbClr val="222222"/>
                </a:solidFill>
                <a:latin typeface="Arial" charset="0"/>
              </a:rPr>
              <a:t> to </a:t>
            </a:r>
            <a:r>
              <a:rPr lang="en-US" dirty="0">
                <a:solidFill>
                  <a:srgbClr val="0B0080"/>
                </a:solidFill>
                <a:latin typeface="Arial" charset="0"/>
                <a:hlinkClick r:id="rId22" tooltip="Cluster computing"/>
              </a:rPr>
              <a:t>clusters</a:t>
            </a:r>
            <a:r>
              <a:rPr lang="en-US" dirty="0">
                <a:solidFill>
                  <a:srgbClr val="222222"/>
                </a:solidFill>
                <a:latin typeface="Arial" charset="0"/>
              </a:rPr>
              <a:t> of machines (which is a problem for relational databases),</a:t>
            </a:r>
            <a:r>
              <a:rPr lang="en-US" baseline="30000" dirty="0">
                <a:solidFill>
                  <a:srgbClr val="0B0080"/>
                </a:solidFill>
                <a:latin typeface="Arial" charset="0"/>
                <a:hlinkClick r:id="rId7"/>
              </a:rPr>
              <a:t>[2]</a:t>
            </a:r>
            <a:r>
              <a:rPr lang="en-US" dirty="0">
                <a:solidFill>
                  <a:srgbClr val="222222"/>
                </a:solidFill>
                <a:latin typeface="Arial" charset="0"/>
              </a:rPr>
              <a:t> and finer control over availability. The data structures used by NoSQL databases (e.g. key-value, wide column, graph, or document) are different from those used by default in relational databases, making </a:t>
            </a:r>
            <a:r>
              <a:rPr lang="en-US" dirty="0">
                <a:solidFill>
                  <a:srgbClr val="FF0000"/>
                </a:solidFill>
                <a:latin typeface="Arial" charset="0"/>
              </a:rPr>
              <a:t>some operations faster in NoSQL. </a:t>
            </a:r>
            <a:r>
              <a:rPr lang="en-US" dirty="0">
                <a:solidFill>
                  <a:srgbClr val="222222"/>
                </a:solidFill>
                <a:latin typeface="Arial" charset="0"/>
              </a:rPr>
              <a:t>The particular suitability of a given NoSQL database depends on the problem it must solve. Sometimes the </a:t>
            </a:r>
            <a:r>
              <a:rPr lang="en-US" dirty="0">
                <a:solidFill>
                  <a:srgbClr val="FF0000"/>
                </a:solidFill>
                <a:latin typeface="Arial" charset="0"/>
              </a:rPr>
              <a:t>data structures used by NoSQL databases are also viewed as "more flexible" than relational database tables</a:t>
            </a:r>
            <a:r>
              <a:rPr lang="en-US" dirty="0">
                <a:solidFill>
                  <a:srgbClr val="222222"/>
                </a:solidFill>
                <a:latin typeface="Arial" charset="0"/>
              </a:rPr>
              <a:t>.</a:t>
            </a:r>
            <a:r>
              <a:rPr lang="en-US" baseline="30000" dirty="0">
                <a:solidFill>
                  <a:srgbClr val="0B0080"/>
                </a:solidFill>
                <a:latin typeface="Arial" charset="0"/>
                <a:hlinkClick r:id="rId23"/>
              </a:rPr>
              <a:t>[9]</a:t>
            </a:r>
            <a:endParaRPr lang="en-US" dirty="0">
              <a:solidFill>
                <a:srgbClr val="222222"/>
              </a:solidFill>
              <a:latin typeface="Arial" charset="0"/>
            </a:endParaRPr>
          </a:p>
          <a:p>
            <a:pPr marL="0" indent="0">
              <a:lnSpc>
                <a:spcPct val="120000"/>
              </a:lnSpc>
              <a:spcBef>
                <a:spcPts val="0"/>
              </a:spcBef>
              <a:buNone/>
            </a:pPr>
            <a:endParaRPr lang="en-US" dirty="0"/>
          </a:p>
        </p:txBody>
      </p:sp>
      <p:sp>
        <p:nvSpPr>
          <p:cNvPr id="2" name="Title 1"/>
          <p:cNvSpPr>
            <a:spLocks noGrp="1"/>
          </p:cNvSpPr>
          <p:nvPr>
            <p:ph type="title"/>
          </p:nvPr>
        </p:nvSpPr>
        <p:spPr/>
        <p:txBody>
          <a:bodyPr/>
          <a:lstStyle/>
          <a:p>
            <a:r>
              <a:rPr lang="en-US" dirty="0"/>
              <a:t>Overview (I) </a:t>
            </a:r>
            <a:r>
              <a:rPr lang="en-US" sz="1600" dirty="0"/>
              <a:t>(https://</a:t>
            </a:r>
            <a:r>
              <a:rPr lang="en-US" sz="1600" dirty="0" err="1"/>
              <a:t>en.wikipedia.org</a:t>
            </a:r>
            <a:r>
              <a:rPr lang="en-US" sz="1600" dirty="0"/>
              <a:t>/wiki/NoSQL)</a:t>
            </a:r>
          </a:p>
        </p:txBody>
      </p:sp>
    </p:spTree>
    <p:extLst>
      <p:ext uri="{BB962C8B-B14F-4D97-AF65-F5344CB8AC3E}">
        <p14:creationId xmlns:p14="http://schemas.microsoft.com/office/powerpoint/2010/main" val="111496832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85000" lnSpcReduction="20000"/>
          </a:bodyPr>
          <a:lstStyle/>
          <a:p>
            <a:pPr marL="0" indent="0">
              <a:lnSpc>
                <a:spcPct val="120000"/>
              </a:lnSpc>
              <a:spcBef>
                <a:spcPts val="0"/>
              </a:spcBef>
              <a:buNone/>
            </a:pPr>
            <a:r>
              <a:rPr lang="en-US" dirty="0">
                <a:solidFill>
                  <a:srgbClr val="FF0000"/>
                </a:solidFill>
              </a:rPr>
              <a:t>Many NoSQL stores compromise </a:t>
            </a:r>
            <a:r>
              <a:rPr lang="en-US" dirty="0">
                <a:solidFill>
                  <a:srgbClr val="FF0000"/>
                </a:solidFill>
                <a:hlinkClick r:id="rId2" tooltip="Consistency (database systems)"/>
              </a:rPr>
              <a:t>consistency</a:t>
            </a:r>
            <a:r>
              <a:rPr lang="en-US" dirty="0"/>
              <a:t> (in the sense of the </a:t>
            </a:r>
            <a:r>
              <a:rPr lang="en-US" dirty="0">
                <a:hlinkClick r:id="rId3" tooltip="CAP theorem"/>
              </a:rPr>
              <a:t>CAP theorem</a:t>
            </a:r>
            <a:r>
              <a:rPr lang="en-US" dirty="0"/>
              <a:t>) in favor of availability, partition tolerance, and speed. Barriers to the greater adoption of NoSQL stores include the use of low-level query languages (instead of SQL, for instance the lack of ability to perform ad-hoc joins across tables), lack of standardized interfaces, and huge previous investments in existing relational databases.</a:t>
            </a:r>
            <a:r>
              <a:rPr lang="en-US" baseline="30000" dirty="0">
                <a:hlinkClick r:id="rId4"/>
              </a:rPr>
              <a:t>[10]</a:t>
            </a:r>
            <a:r>
              <a:rPr lang="en-US" dirty="0"/>
              <a:t> Most NoSQL stores lack true </a:t>
            </a:r>
            <a:r>
              <a:rPr lang="en-US" dirty="0">
                <a:hlinkClick r:id="rId5" tooltip="ACID"/>
              </a:rPr>
              <a:t>ACID</a:t>
            </a:r>
            <a:r>
              <a:rPr lang="en-US" dirty="0"/>
              <a:t> transactions, </a:t>
            </a:r>
            <a:r>
              <a:rPr lang="mr-IN" dirty="0"/>
              <a:t>…</a:t>
            </a:r>
            <a:r>
              <a:rPr lang="en-US" dirty="0"/>
              <a:t> </a:t>
            </a:r>
            <a:r>
              <a:rPr lang="mr-IN" dirty="0"/>
              <a:t>…</a:t>
            </a:r>
            <a:endParaRPr lang="en-US" dirty="0"/>
          </a:p>
          <a:p>
            <a:pPr marL="0" indent="0">
              <a:lnSpc>
                <a:spcPct val="120000"/>
              </a:lnSpc>
              <a:spcBef>
                <a:spcPts val="0"/>
              </a:spcBef>
              <a:buNone/>
            </a:pPr>
            <a:endParaRPr lang="en-US" dirty="0"/>
          </a:p>
          <a:p>
            <a:pPr marL="0" indent="0">
              <a:lnSpc>
                <a:spcPct val="120000"/>
              </a:lnSpc>
              <a:spcBef>
                <a:spcPts val="0"/>
              </a:spcBef>
              <a:buNone/>
            </a:pPr>
            <a:r>
              <a:rPr lang="en-US" dirty="0">
                <a:solidFill>
                  <a:srgbClr val="FF0000"/>
                </a:solidFill>
              </a:rPr>
              <a:t>Instead, most NoSQL databases offer a concept of "eventual consistency" in which database changes are propagated to all nodes "eventually" (typically within milliseconds) so queries for data might not return updated data immediately or might </a:t>
            </a:r>
            <a:r>
              <a:rPr lang="en-US" dirty="0"/>
              <a:t>result in reading data that is not accurate, a problem known as stale reads.</a:t>
            </a:r>
            <a:r>
              <a:rPr lang="en-US" baseline="30000" dirty="0">
                <a:hlinkClick r:id="rId6"/>
              </a:rPr>
              <a:t>[11]</a:t>
            </a:r>
            <a:r>
              <a:rPr lang="en-US" dirty="0"/>
              <a:t> Additionally, some NoSQL systems may exhibit lost writes and other forms of </a:t>
            </a:r>
            <a:r>
              <a:rPr lang="en-US" dirty="0">
                <a:hlinkClick r:id="rId7" tooltip="Data loss"/>
              </a:rPr>
              <a:t>data loss</a:t>
            </a:r>
            <a:r>
              <a:rPr lang="en-US" dirty="0"/>
              <a:t>.</a:t>
            </a:r>
            <a:r>
              <a:rPr lang="en-US" baseline="30000" dirty="0">
                <a:hlinkClick r:id="rId8"/>
              </a:rPr>
              <a:t>[12]</a:t>
            </a:r>
            <a:r>
              <a:rPr lang="en-US" dirty="0"/>
              <a:t> Fortunately, some NoSQL systems provide concepts such as </a:t>
            </a:r>
            <a:r>
              <a:rPr lang="en-US" dirty="0">
                <a:hlinkClick r:id="rId9" tooltip="Write-ahead logging"/>
              </a:rPr>
              <a:t>write-ahead logging</a:t>
            </a:r>
            <a:r>
              <a:rPr lang="en-US" dirty="0"/>
              <a:t> to avoid data loss.</a:t>
            </a:r>
            <a:r>
              <a:rPr lang="en-US" baseline="30000" dirty="0">
                <a:hlinkClick r:id="rId10"/>
              </a:rPr>
              <a:t>[13]</a:t>
            </a:r>
            <a:r>
              <a:rPr lang="en-US" dirty="0"/>
              <a:t> For </a:t>
            </a:r>
            <a:r>
              <a:rPr lang="en-US" dirty="0">
                <a:hlinkClick r:id="rId11" tooltip="Distributed transaction processing"/>
              </a:rPr>
              <a:t>distributed transaction processing</a:t>
            </a:r>
            <a:r>
              <a:rPr lang="en-US" dirty="0"/>
              <a:t> across multiple databases, data consistency is an even bigger challenge that is difficult for both NoSQL and relational databases. Even current relational databases "do not allow referential integrity constraints to span databases."</a:t>
            </a:r>
            <a:r>
              <a:rPr lang="en-US" baseline="30000" dirty="0">
                <a:hlinkClick r:id="rId12"/>
              </a:rPr>
              <a:t>[14]</a:t>
            </a:r>
            <a:r>
              <a:rPr lang="en-US" dirty="0"/>
              <a:t> </a:t>
            </a:r>
          </a:p>
        </p:txBody>
      </p:sp>
      <p:sp>
        <p:nvSpPr>
          <p:cNvPr id="2" name="Title 1"/>
          <p:cNvSpPr>
            <a:spLocks noGrp="1"/>
          </p:cNvSpPr>
          <p:nvPr>
            <p:ph type="title"/>
          </p:nvPr>
        </p:nvSpPr>
        <p:spPr/>
        <p:txBody>
          <a:bodyPr/>
          <a:lstStyle/>
          <a:p>
            <a:r>
              <a:rPr lang="en-US" dirty="0"/>
              <a:t>Overview (I) </a:t>
            </a:r>
            <a:r>
              <a:rPr lang="en-US" sz="2000" dirty="0"/>
              <a:t>(https://</a:t>
            </a:r>
            <a:r>
              <a:rPr lang="en-US" sz="2000" dirty="0" err="1"/>
              <a:t>en.wikipedia.org</a:t>
            </a:r>
            <a:r>
              <a:rPr lang="en-US" sz="2000" dirty="0"/>
              <a:t>/wiki/NoSQL)</a:t>
            </a:r>
          </a:p>
        </p:txBody>
      </p:sp>
    </p:spTree>
    <p:extLst>
      <p:ext uri="{BB962C8B-B14F-4D97-AF65-F5344CB8AC3E}">
        <p14:creationId xmlns:p14="http://schemas.microsoft.com/office/powerpoint/2010/main" val="204864134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57DA175-D02F-FA45-AAB8-C83746ABA97A}"/>
              </a:ext>
            </a:extLst>
          </p:cNvPr>
          <p:cNvSpPr>
            <a:spLocks noGrp="1"/>
          </p:cNvSpPr>
          <p:nvPr>
            <p:ph type="title"/>
          </p:nvPr>
        </p:nvSpPr>
        <p:spPr/>
        <p:txBody>
          <a:bodyPr/>
          <a:lstStyle/>
          <a:p>
            <a:r>
              <a:rPr lang="en-US" dirty="0"/>
              <a:t>Simplistic Classification </a:t>
            </a:r>
            <a:r>
              <a:rPr lang="en-US" sz="1200" dirty="0"/>
              <a:t>(https://</a:t>
            </a:r>
            <a:r>
              <a:rPr lang="en-US" sz="1200" dirty="0" err="1"/>
              <a:t>medium.com</a:t>
            </a:r>
            <a:r>
              <a:rPr lang="en-US" sz="1200" dirty="0"/>
              <a:t>/</a:t>
            </a:r>
            <a:r>
              <a:rPr lang="en-US" sz="1200" dirty="0" err="1"/>
              <a:t>swlh</a:t>
            </a:r>
            <a:r>
              <a:rPr lang="en-US" sz="1200" dirty="0"/>
              <a:t>/4-types-of-nosql-databases-d88ad21f7d3b)</a:t>
            </a:r>
            <a:endParaRPr lang="en-US" dirty="0"/>
          </a:p>
        </p:txBody>
      </p:sp>
      <p:pic>
        <p:nvPicPr>
          <p:cNvPr id="4" name="Picture 3">
            <a:extLst>
              <a:ext uri="{FF2B5EF4-FFF2-40B4-BE49-F238E27FC236}">
                <a16:creationId xmlns:a16="http://schemas.microsoft.com/office/drawing/2014/main" id="{45957948-B4D3-2944-A848-9113F25ABBB9}"/>
              </a:ext>
            </a:extLst>
          </p:cNvPr>
          <p:cNvPicPr>
            <a:picLocks noChangeAspect="1"/>
          </p:cNvPicPr>
          <p:nvPr/>
        </p:nvPicPr>
        <p:blipFill>
          <a:blip r:embed="rId2"/>
          <a:stretch>
            <a:fillRect/>
          </a:stretch>
        </p:blipFill>
        <p:spPr>
          <a:xfrm>
            <a:off x="457200" y="552450"/>
            <a:ext cx="7559994" cy="4038600"/>
          </a:xfrm>
          <a:prstGeom prst="rect">
            <a:avLst/>
          </a:prstGeom>
        </p:spPr>
      </p:pic>
      <p:sp>
        <p:nvSpPr>
          <p:cNvPr id="5" name="TextBox 4">
            <a:extLst>
              <a:ext uri="{FF2B5EF4-FFF2-40B4-BE49-F238E27FC236}">
                <a16:creationId xmlns:a16="http://schemas.microsoft.com/office/drawing/2014/main" id="{C613F02C-5954-1A4C-9D76-AC0C87943105}"/>
              </a:ext>
            </a:extLst>
          </p:cNvPr>
          <p:cNvSpPr txBox="1"/>
          <p:nvPr/>
        </p:nvSpPr>
        <p:spPr>
          <a:xfrm>
            <a:off x="6470679" y="666749"/>
            <a:ext cx="1927515" cy="646331"/>
          </a:xfrm>
          <a:prstGeom prst="rect">
            <a:avLst/>
          </a:prstGeom>
          <a:noFill/>
        </p:spPr>
        <p:txBody>
          <a:bodyPr wrap="none" rtlCol="0">
            <a:spAutoFit/>
          </a:bodyPr>
          <a:lstStyle/>
          <a:p>
            <a:pPr algn="ctr"/>
            <a:r>
              <a:rPr lang="en-US" dirty="0">
                <a:solidFill>
                  <a:srgbClr val="00B050"/>
                </a:solidFill>
              </a:rPr>
              <a:t>We will see OLAP</a:t>
            </a:r>
            <a:br>
              <a:rPr lang="en-US" dirty="0">
                <a:solidFill>
                  <a:srgbClr val="00B050"/>
                </a:solidFill>
              </a:rPr>
            </a:br>
            <a:r>
              <a:rPr lang="en-US" dirty="0">
                <a:solidFill>
                  <a:srgbClr val="00B050"/>
                </a:solidFill>
              </a:rPr>
              <a:t>in a future lecture.</a:t>
            </a:r>
          </a:p>
        </p:txBody>
      </p:sp>
      <p:sp>
        <p:nvSpPr>
          <p:cNvPr id="6" name="TextBox 5">
            <a:extLst>
              <a:ext uri="{FF2B5EF4-FFF2-40B4-BE49-F238E27FC236}">
                <a16:creationId xmlns:a16="http://schemas.microsoft.com/office/drawing/2014/main" id="{2730B542-5A04-1F40-97AB-90352503497A}"/>
              </a:ext>
            </a:extLst>
          </p:cNvPr>
          <p:cNvSpPr txBox="1"/>
          <p:nvPr/>
        </p:nvSpPr>
        <p:spPr>
          <a:xfrm>
            <a:off x="81776" y="666750"/>
            <a:ext cx="2090060" cy="646331"/>
          </a:xfrm>
          <a:prstGeom prst="rect">
            <a:avLst/>
          </a:prstGeom>
          <a:noFill/>
        </p:spPr>
        <p:txBody>
          <a:bodyPr wrap="none" rtlCol="0">
            <a:spAutoFit/>
          </a:bodyPr>
          <a:lstStyle/>
          <a:p>
            <a:pPr algn="ctr"/>
            <a:r>
              <a:rPr lang="en-US" dirty="0"/>
              <a:t>Relational is the</a:t>
            </a:r>
            <a:br>
              <a:rPr lang="en-US" dirty="0"/>
            </a:br>
            <a:r>
              <a:rPr lang="en-US" dirty="0"/>
              <a:t>foundational model.</a:t>
            </a:r>
          </a:p>
        </p:txBody>
      </p:sp>
      <p:sp>
        <p:nvSpPr>
          <p:cNvPr id="7" name="TextBox 6">
            <a:extLst>
              <a:ext uri="{FF2B5EF4-FFF2-40B4-BE49-F238E27FC236}">
                <a16:creationId xmlns:a16="http://schemas.microsoft.com/office/drawing/2014/main" id="{2E2722A2-B237-1943-8853-EEF7239ACCF3}"/>
              </a:ext>
            </a:extLst>
          </p:cNvPr>
          <p:cNvSpPr txBox="1"/>
          <p:nvPr/>
        </p:nvSpPr>
        <p:spPr>
          <a:xfrm>
            <a:off x="81776" y="1706267"/>
            <a:ext cx="2212914" cy="646331"/>
          </a:xfrm>
          <a:prstGeom prst="rect">
            <a:avLst/>
          </a:prstGeom>
          <a:noFill/>
        </p:spPr>
        <p:txBody>
          <a:bodyPr wrap="none" rtlCol="0">
            <a:spAutoFit/>
          </a:bodyPr>
          <a:lstStyle/>
          <a:p>
            <a:pPr algn="ctr"/>
            <a:r>
              <a:rPr lang="en-US" dirty="0">
                <a:solidFill>
                  <a:srgbClr val="0070C0"/>
                </a:solidFill>
              </a:rPr>
              <a:t>We covered</a:t>
            </a:r>
            <a:br>
              <a:rPr lang="en-US" dirty="0">
                <a:solidFill>
                  <a:srgbClr val="0070C0"/>
                </a:solidFill>
              </a:rPr>
            </a:br>
            <a:r>
              <a:rPr lang="en-US" dirty="0">
                <a:solidFill>
                  <a:srgbClr val="0070C0"/>
                </a:solidFill>
              </a:rPr>
              <a:t>graphs and examples.</a:t>
            </a:r>
          </a:p>
        </p:txBody>
      </p:sp>
      <p:sp>
        <p:nvSpPr>
          <p:cNvPr id="8" name="Rectangle 7">
            <a:extLst>
              <a:ext uri="{FF2B5EF4-FFF2-40B4-BE49-F238E27FC236}">
                <a16:creationId xmlns:a16="http://schemas.microsoft.com/office/drawing/2014/main" id="{AD9AF9D8-A61E-8840-8A4C-830734D89224}"/>
              </a:ext>
            </a:extLst>
          </p:cNvPr>
          <p:cNvSpPr/>
          <p:nvPr/>
        </p:nvSpPr>
        <p:spPr>
          <a:xfrm>
            <a:off x="2133600" y="2724150"/>
            <a:ext cx="1600200" cy="1752600"/>
          </a:xfrm>
          <a:prstGeom prst="rect">
            <a:avLst/>
          </a:prstGeom>
          <a:noFill/>
          <a:ln w="28575">
            <a:solidFill>
              <a:srgbClr val="0070C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E6530A6E-F0D7-7D44-9DFD-E9755563F927}"/>
              </a:ext>
            </a:extLst>
          </p:cNvPr>
          <p:cNvCxnSpPr/>
          <p:nvPr/>
        </p:nvCxnSpPr>
        <p:spPr>
          <a:xfrm>
            <a:off x="1676400" y="2352598"/>
            <a:ext cx="457200" cy="371552"/>
          </a:xfrm>
          <a:prstGeom prst="straightConnector1">
            <a:avLst/>
          </a:prstGeom>
          <a:ln>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11" name="Rectangle 10">
            <a:extLst>
              <a:ext uri="{FF2B5EF4-FFF2-40B4-BE49-F238E27FC236}">
                <a16:creationId xmlns:a16="http://schemas.microsoft.com/office/drawing/2014/main" id="{652AC73E-1139-DF48-A840-DF1C97B37164}"/>
              </a:ext>
            </a:extLst>
          </p:cNvPr>
          <p:cNvSpPr/>
          <p:nvPr/>
        </p:nvSpPr>
        <p:spPr>
          <a:xfrm>
            <a:off x="4279547" y="895350"/>
            <a:ext cx="1810132" cy="1457248"/>
          </a:xfrm>
          <a:prstGeom prst="rect">
            <a:avLst/>
          </a:prstGeom>
          <a:noFill/>
          <a:ln w="28575">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 name="Straight Arrow Connector 11">
            <a:extLst>
              <a:ext uri="{FF2B5EF4-FFF2-40B4-BE49-F238E27FC236}">
                <a16:creationId xmlns:a16="http://schemas.microsoft.com/office/drawing/2014/main" id="{414A85D1-CF39-434C-B531-200C9BF5AC40}"/>
              </a:ext>
            </a:extLst>
          </p:cNvPr>
          <p:cNvCxnSpPr>
            <a:cxnSpLocks/>
          </p:cNvCxnSpPr>
          <p:nvPr/>
        </p:nvCxnSpPr>
        <p:spPr>
          <a:xfrm flipH="1">
            <a:off x="6172200" y="1252422"/>
            <a:ext cx="424036" cy="283088"/>
          </a:xfrm>
          <a:prstGeom prst="straightConnector1">
            <a:avLst/>
          </a:prstGeom>
          <a:ln>
            <a:solidFill>
              <a:srgbClr val="00B050"/>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14" name="Rectangle 13">
            <a:extLst>
              <a:ext uri="{FF2B5EF4-FFF2-40B4-BE49-F238E27FC236}">
                <a16:creationId xmlns:a16="http://schemas.microsoft.com/office/drawing/2014/main" id="{19ACE2A6-C18E-384C-A1C8-9577E5CBA821}"/>
              </a:ext>
            </a:extLst>
          </p:cNvPr>
          <p:cNvSpPr/>
          <p:nvPr/>
        </p:nvSpPr>
        <p:spPr>
          <a:xfrm>
            <a:off x="4109224" y="2695498"/>
            <a:ext cx="1810132" cy="1895552"/>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 name="Straight Arrow Connector 14">
            <a:extLst>
              <a:ext uri="{FF2B5EF4-FFF2-40B4-BE49-F238E27FC236}">
                <a16:creationId xmlns:a16="http://schemas.microsoft.com/office/drawing/2014/main" id="{290720E4-D620-384F-881B-3EC15477B9FF}"/>
              </a:ext>
            </a:extLst>
          </p:cNvPr>
          <p:cNvCxnSpPr>
            <a:cxnSpLocks/>
          </p:cNvCxnSpPr>
          <p:nvPr/>
        </p:nvCxnSpPr>
        <p:spPr>
          <a:xfrm flipH="1">
            <a:off x="5986202" y="2235482"/>
            <a:ext cx="1100398" cy="582622"/>
          </a:xfrm>
          <a:prstGeom prst="straightConnector1">
            <a:avLst/>
          </a:prstGeom>
          <a:ln>
            <a:solidFill>
              <a:srgbClr val="FF0000"/>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9ECD34C0-9BCD-1847-B9FD-4E6AC811A492}"/>
              </a:ext>
            </a:extLst>
          </p:cNvPr>
          <p:cNvSpPr txBox="1"/>
          <p:nvPr/>
        </p:nvSpPr>
        <p:spPr>
          <a:xfrm>
            <a:off x="7005691" y="1589151"/>
            <a:ext cx="1936941" cy="923330"/>
          </a:xfrm>
          <a:prstGeom prst="rect">
            <a:avLst/>
          </a:prstGeom>
          <a:noFill/>
        </p:spPr>
        <p:txBody>
          <a:bodyPr wrap="none" rtlCol="0">
            <a:spAutoFit/>
          </a:bodyPr>
          <a:lstStyle/>
          <a:p>
            <a:pPr algn="ctr"/>
            <a:r>
              <a:rPr lang="en-US" dirty="0">
                <a:solidFill>
                  <a:srgbClr val="FF0000"/>
                </a:solidFill>
              </a:rPr>
              <a:t>Subject of this</a:t>
            </a:r>
            <a:br>
              <a:rPr lang="en-US" dirty="0">
                <a:solidFill>
                  <a:srgbClr val="FF0000"/>
                </a:solidFill>
              </a:rPr>
            </a:br>
            <a:r>
              <a:rPr lang="en-US" dirty="0">
                <a:solidFill>
                  <a:srgbClr val="FF0000"/>
                </a:solidFill>
              </a:rPr>
              <a:t>lecture and part of</a:t>
            </a:r>
            <a:br>
              <a:rPr lang="en-US" dirty="0">
                <a:solidFill>
                  <a:srgbClr val="FF0000"/>
                </a:solidFill>
              </a:rPr>
            </a:br>
            <a:r>
              <a:rPr lang="en-US" dirty="0">
                <a:solidFill>
                  <a:srgbClr val="FF0000"/>
                </a:solidFill>
              </a:rPr>
              <a:t>HW4</a:t>
            </a:r>
          </a:p>
        </p:txBody>
      </p:sp>
    </p:spTree>
    <p:extLst>
      <p:ext uri="{BB962C8B-B14F-4D97-AF65-F5344CB8AC3E}">
        <p14:creationId xmlns:p14="http://schemas.microsoft.com/office/powerpoint/2010/main" val="42837002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One Taxonomy</a:t>
            </a:r>
          </a:p>
        </p:txBody>
      </p:sp>
      <p:pic>
        <p:nvPicPr>
          <p:cNvPr id="4" name="Picture 3"/>
          <p:cNvPicPr>
            <a:picLocks noChangeAspect="1"/>
          </p:cNvPicPr>
          <p:nvPr/>
        </p:nvPicPr>
        <p:blipFill>
          <a:blip r:embed="rId2"/>
          <a:stretch>
            <a:fillRect/>
          </a:stretch>
        </p:blipFill>
        <p:spPr>
          <a:xfrm>
            <a:off x="1295400" y="590550"/>
            <a:ext cx="5410200" cy="4052401"/>
          </a:xfrm>
          <a:prstGeom prst="rect">
            <a:avLst/>
          </a:prstGeom>
          <a:ln>
            <a:solidFill>
              <a:schemeClr val="accent1"/>
            </a:solidFill>
          </a:ln>
        </p:spPr>
      </p:pic>
    </p:spTree>
    <p:extLst>
      <p:ext uri="{BB962C8B-B14F-4D97-AF65-F5344CB8AC3E}">
        <p14:creationId xmlns:p14="http://schemas.microsoft.com/office/powerpoint/2010/main" val="83146613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Another Taxonomy</a:t>
            </a:r>
          </a:p>
        </p:txBody>
      </p:sp>
      <p:pic>
        <p:nvPicPr>
          <p:cNvPr id="3" name="Picture 2"/>
          <p:cNvPicPr>
            <a:picLocks noChangeAspect="1"/>
          </p:cNvPicPr>
          <p:nvPr/>
        </p:nvPicPr>
        <p:blipFill>
          <a:blip r:embed="rId2"/>
          <a:stretch>
            <a:fillRect/>
          </a:stretch>
        </p:blipFill>
        <p:spPr>
          <a:xfrm>
            <a:off x="1524000" y="514350"/>
            <a:ext cx="5623639" cy="4019404"/>
          </a:xfrm>
          <a:prstGeom prst="rect">
            <a:avLst/>
          </a:prstGeom>
        </p:spPr>
      </p:pic>
    </p:spTree>
    <p:extLst>
      <p:ext uri="{BB962C8B-B14F-4D97-AF65-F5344CB8AC3E}">
        <p14:creationId xmlns:p14="http://schemas.microsoft.com/office/powerpoint/2010/main" val="8734300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 Cases</a:t>
            </a:r>
          </a:p>
        </p:txBody>
      </p:sp>
      <p:sp>
        <p:nvSpPr>
          <p:cNvPr id="3" name="Content Placeholder 2"/>
          <p:cNvSpPr>
            <a:spLocks noGrp="1"/>
          </p:cNvSpPr>
          <p:nvPr>
            <p:ph sz="quarter" idx="1"/>
          </p:nvPr>
        </p:nvSpPr>
        <p:spPr>
          <a:xfrm>
            <a:off x="104118" y="552450"/>
            <a:ext cx="4257116" cy="4038600"/>
          </a:xfrm>
        </p:spPr>
        <p:txBody>
          <a:bodyPr/>
          <a:lstStyle/>
          <a:p>
            <a:pPr marL="0" indent="0">
              <a:buNone/>
            </a:pPr>
            <a:r>
              <a:rPr lang="en-US" sz="1600" dirty="0"/>
              <a:t>Motivations</a:t>
            </a:r>
          </a:p>
          <a:p>
            <a:r>
              <a:rPr lang="en-US" sz="1600" dirty="0"/>
              <a:t>Massive write performance.</a:t>
            </a:r>
          </a:p>
          <a:p>
            <a:r>
              <a:rPr lang="en-US" sz="1600" dirty="0"/>
              <a:t>Fast key value look ups.</a:t>
            </a:r>
          </a:p>
          <a:p>
            <a:r>
              <a:rPr lang="en-US" sz="1600" dirty="0"/>
              <a:t>Flexible schema and data types.</a:t>
            </a:r>
          </a:p>
          <a:p>
            <a:r>
              <a:rPr lang="en-US" sz="1600" dirty="0"/>
              <a:t>No single point of failure.</a:t>
            </a:r>
          </a:p>
          <a:p>
            <a:r>
              <a:rPr lang="en-US" sz="1600" dirty="0"/>
              <a:t>Fast prototyping and development.</a:t>
            </a:r>
          </a:p>
          <a:p>
            <a:r>
              <a:rPr lang="en-US" sz="1600" dirty="0"/>
              <a:t>Out of the box scalability.</a:t>
            </a:r>
          </a:p>
          <a:p>
            <a:r>
              <a:rPr lang="en-US" sz="1600" dirty="0"/>
              <a:t>Easy maintenance.</a:t>
            </a:r>
          </a:p>
          <a:p>
            <a:endParaRPr lang="en-US" sz="1600" dirty="0"/>
          </a:p>
          <a:p>
            <a:endParaRPr lang="en-US" sz="1600" dirty="0"/>
          </a:p>
        </p:txBody>
      </p:sp>
      <p:sp>
        <p:nvSpPr>
          <p:cNvPr id="4" name="Content Placeholder 2">
            <a:extLst>
              <a:ext uri="{FF2B5EF4-FFF2-40B4-BE49-F238E27FC236}">
                <a16:creationId xmlns:a16="http://schemas.microsoft.com/office/drawing/2014/main" id="{EAB2728E-378D-B84D-8FC0-798AF9578438}"/>
              </a:ext>
            </a:extLst>
          </p:cNvPr>
          <p:cNvSpPr txBox="1">
            <a:spLocks/>
          </p:cNvSpPr>
          <p:nvPr/>
        </p:nvSpPr>
        <p:spPr>
          <a:xfrm>
            <a:off x="4572000" y="461050"/>
            <a:ext cx="4485716" cy="4221400"/>
          </a:xfrm>
          <a:prstGeom prst="rect">
            <a:avLst/>
          </a:prstGeom>
        </p:spPr>
        <p:txBody>
          <a:bodyPr>
            <a:normAutofit/>
          </a:bodyPr>
          <a:lstStyle>
            <a:lvl1pPr marL="342900" indent="-3429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1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16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14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14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200" rtl="0" eaLnBrk="1" fontAlgn="base" latinLnBrk="0" hangingPunct="1">
              <a:lnSpc>
                <a:spcPct val="100000"/>
              </a:lnSpc>
              <a:spcBef>
                <a:spcPct val="20000"/>
              </a:spcBef>
              <a:spcAft>
                <a:spcPct val="0"/>
              </a:spcAft>
              <a:buClrTx/>
              <a:buSzTx/>
              <a:buFont typeface="Arial" charset="0"/>
              <a:buNone/>
              <a:tabLst/>
              <a:defRPr/>
            </a:pPr>
            <a:r>
              <a:rPr kumimoji="0" lang="en-US" sz="1600" b="0" i="0" u="none" strike="noStrike" kern="1200" cap="none" spc="0" normalizeH="0" baseline="0" noProof="0" dirty="0">
                <a:ln>
                  <a:noFill/>
                </a:ln>
                <a:solidFill>
                  <a:prstClr val="black"/>
                </a:solidFill>
                <a:effectLst/>
                <a:uLnTx/>
                <a:uFillTx/>
                <a:latin typeface="Calibri"/>
                <a:ea typeface="ＭＳ Ｐゴシック" charset="-128"/>
                <a:cs typeface="+mn-cs"/>
              </a:rPr>
              <a:t>What is wrong with SQL/Relational?</a:t>
            </a:r>
          </a:p>
          <a:p>
            <a:pPr marL="342900" marR="0" lvl="0" indent="-342900" algn="l" defTabSz="457200" rtl="0" eaLnBrk="1" fontAlgn="base" latinLnBrk="0" hangingPunct="1">
              <a:lnSpc>
                <a:spcPct val="100000"/>
              </a:lnSpc>
              <a:spcBef>
                <a:spcPct val="20000"/>
              </a:spcBef>
              <a:spcAft>
                <a:spcPct val="0"/>
              </a:spcAft>
              <a:buClrTx/>
              <a:buSzTx/>
              <a:buFont typeface="Arial" charset="0"/>
              <a:buChar char="•"/>
              <a:tabLst/>
              <a:defRPr/>
            </a:pPr>
            <a:r>
              <a:rPr kumimoji="0" lang="en-US" sz="1600" b="0" i="0" u="none" strike="noStrike" kern="1200" cap="none" spc="0" normalizeH="0" baseline="0" noProof="0" dirty="0">
                <a:ln>
                  <a:noFill/>
                </a:ln>
                <a:solidFill>
                  <a:prstClr val="black"/>
                </a:solidFill>
                <a:effectLst/>
                <a:uLnTx/>
                <a:uFillTx/>
                <a:latin typeface="Calibri"/>
                <a:ea typeface="ＭＳ Ｐゴシック" charset="-128"/>
                <a:cs typeface="+mn-cs"/>
              </a:rPr>
              <a:t>Nothing. One size fits all? Not really. </a:t>
            </a:r>
          </a:p>
          <a:p>
            <a:pPr marL="342900" marR="0" lvl="0" indent="-342900" algn="l" defTabSz="457200" rtl="0" eaLnBrk="1" fontAlgn="base" latinLnBrk="0" hangingPunct="1">
              <a:lnSpc>
                <a:spcPct val="100000"/>
              </a:lnSpc>
              <a:spcBef>
                <a:spcPct val="20000"/>
              </a:spcBef>
              <a:spcAft>
                <a:spcPct val="0"/>
              </a:spcAft>
              <a:buClrTx/>
              <a:buSzTx/>
              <a:buFont typeface="Arial" charset="0"/>
              <a:buChar char="•"/>
              <a:tabLst/>
              <a:defRPr/>
            </a:pPr>
            <a:r>
              <a:rPr kumimoji="0" lang="en-US" sz="1600" b="0" i="0" u="none" strike="noStrike" kern="1200" cap="none" spc="0" normalizeH="0" baseline="0" noProof="0" dirty="0">
                <a:ln>
                  <a:noFill/>
                </a:ln>
                <a:solidFill>
                  <a:prstClr val="black"/>
                </a:solidFill>
                <a:effectLst/>
                <a:uLnTx/>
                <a:uFillTx/>
                <a:latin typeface="Calibri"/>
                <a:ea typeface="ＭＳ Ｐゴシック" charset="-128"/>
                <a:cs typeface="+mn-cs"/>
              </a:rPr>
              <a:t>Impedance mismatch. – </a:t>
            </a:r>
            <a:br>
              <a:rPr kumimoji="0" lang="en-US" sz="1600" b="0" i="0" u="none" strike="noStrike" kern="1200" cap="none" spc="0" normalizeH="0" baseline="0" noProof="0" dirty="0">
                <a:ln>
                  <a:noFill/>
                </a:ln>
                <a:solidFill>
                  <a:prstClr val="black"/>
                </a:solidFill>
                <a:effectLst/>
                <a:uLnTx/>
                <a:uFillTx/>
                <a:latin typeface="Calibri"/>
                <a:ea typeface="ＭＳ Ｐゴシック" charset="-128"/>
                <a:cs typeface="+mn-cs"/>
              </a:rPr>
            </a:br>
            <a:r>
              <a:rPr kumimoji="0" lang="en-US" sz="1600" b="0" i="0" u="none" strike="noStrike" kern="1200" cap="none" spc="0" normalizeH="0" baseline="0" noProof="0" dirty="0">
                <a:ln>
                  <a:noFill/>
                </a:ln>
                <a:solidFill>
                  <a:prstClr val="black"/>
                </a:solidFill>
                <a:effectLst/>
                <a:uLnTx/>
                <a:uFillTx/>
                <a:latin typeface="Calibri"/>
                <a:ea typeface="ＭＳ Ｐゴシック" charset="-128"/>
                <a:cs typeface="+mn-cs"/>
              </a:rPr>
              <a:t>Object Relational Mapping doesn’t</a:t>
            </a:r>
            <a:br>
              <a:rPr kumimoji="0" lang="en-US" sz="1600" b="0" i="0" u="none" strike="noStrike" kern="1200" cap="none" spc="0" normalizeH="0" baseline="0" noProof="0" dirty="0">
                <a:ln>
                  <a:noFill/>
                </a:ln>
                <a:solidFill>
                  <a:prstClr val="black"/>
                </a:solidFill>
                <a:effectLst/>
                <a:uLnTx/>
                <a:uFillTx/>
                <a:latin typeface="Calibri"/>
                <a:ea typeface="ＭＳ Ｐゴシック" charset="-128"/>
                <a:cs typeface="+mn-cs"/>
              </a:rPr>
            </a:br>
            <a:r>
              <a:rPr kumimoji="0" lang="en-US" sz="1600" b="0" i="0" u="none" strike="noStrike" kern="1200" cap="none" spc="0" normalizeH="0" baseline="0" noProof="0" dirty="0">
                <a:ln>
                  <a:noFill/>
                </a:ln>
                <a:solidFill>
                  <a:prstClr val="black"/>
                </a:solidFill>
                <a:effectLst/>
                <a:uLnTx/>
                <a:uFillTx/>
                <a:latin typeface="Calibri"/>
                <a:ea typeface="ＭＳ Ｐゴシック" charset="-128"/>
                <a:cs typeface="+mn-cs"/>
              </a:rPr>
              <a:t>work quite well.</a:t>
            </a:r>
          </a:p>
          <a:p>
            <a:pPr marL="342900" marR="0" lvl="0" indent="-342900" algn="l" defTabSz="457200" rtl="0" eaLnBrk="1" fontAlgn="base" latinLnBrk="0" hangingPunct="1">
              <a:lnSpc>
                <a:spcPct val="100000"/>
              </a:lnSpc>
              <a:spcBef>
                <a:spcPct val="20000"/>
              </a:spcBef>
              <a:spcAft>
                <a:spcPct val="0"/>
              </a:spcAft>
              <a:buClrTx/>
              <a:buSzTx/>
              <a:buFont typeface="Arial" charset="0"/>
              <a:buChar char="•"/>
              <a:tabLst/>
              <a:defRPr/>
            </a:pPr>
            <a:r>
              <a:rPr kumimoji="0" lang="en-US" sz="1600" b="0" i="0" u="none" strike="noStrike" kern="1200" cap="none" spc="0" normalizeH="0" baseline="0" noProof="0" dirty="0">
                <a:ln>
                  <a:noFill/>
                </a:ln>
                <a:solidFill>
                  <a:prstClr val="black"/>
                </a:solidFill>
                <a:effectLst/>
                <a:uLnTx/>
                <a:uFillTx/>
                <a:latin typeface="Calibri"/>
                <a:ea typeface="ＭＳ Ｐゴシック" charset="-128"/>
                <a:cs typeface="+mn-cs"/>
              </a:rPr>
              <a:t>Rigid schema design.</a:t>
            </a:r>
          </a:p>
          <a:p>
            <a:pPr marL="342900" marR="0" lvl="0" indent="-342900" algn="l" defTabSz="457200" rtl="0" eaLnBrk="1" fontAlgn="base" latinLnBrk="0" hangingPunct="1">
              <a:lnSpc>
                <a:spcPct val="100000"/>
              </a:lnSpc>
              <a:spcBef>
                <a:spcPct val="20000"/>
              </a:spcBef>
              <a:spcAft>
                <a:spcPct val="0"/>
              </a:spcAft>
              <a:buClrTx/>
              <a:buSzTx/>
              <a:buFont typeface="Arial" charset="0"/>
              <a:buChar char="•"/>
              <a:tabLst/>
              <a:defRPr/>
            </a:pPr>
            <a:r>
              <a:rPr kumimoji="0" lang="en-US" sz="1600" b="0" i="0" u="none" strike="noStrike" kern="1200" cap="none" spc="0" normalizeH="0" baseline="0" noProof="0" dirty="0">
                <a:ln>
                  <a:noFill/>
                </a:ln>
                <a:solidFill>
                  <a:prstClr val="black"/>
                </a:solidFill>
                <a:effectLst/>
                <a:uLnTx/>
                <a:uFillTx/>
                <a:latin typeface="Calibri"/>
                <a:ea typeface="ＭＳ Ｐゴシック" charset="-128"/>
                <a:cs typeface="+mn-cs"/>
              </a:rPr>
              <a:t>Harder to scale.</a:t>
            </a:r>
          </a:p>
          <a:p>
            <a:pPr marL="342900" marR="0" lvl="0" indent="-342900" algn="l" defTabSz="457200" rtl="0" eaLnBrk="1" fontAlgn="base" latinLnBrk="0" hangingPunct="1">
              <a:lnSpc>
                <a:spcPct val="100000"/>
              </a:lnSpc>
              <a:spcBef>
                <a:spcPct val="20000"/>
              </a:spcBef>
              <a:spcAft>
                <a:spcPct val="0"/>
              </a:spcAft>
              <a:buClrTx/>
              <a:buSzTx/>
              <a:buFont typeface="Arial" charset="0"/>
              <a:buChar char="•"/>
              <a:tabLst/>
              <a:defRPr/>
            </a:pPr>
            <a:r>
              <a:rPr kumimoji="0" lang="en-US" sz="1600" b="0" i="0" u="none" strike="noStrike" kern="1200" cap="none" spc="0" normalizeH="0" baseline="0" noProof="0" dirty="0">
                <a:ln>
                  <a:noFill/>
                </a:ln>
                <a:solidFill>
                  <a:prstClr val="black"/>
                </a:solidFill>
                <a:effectLst/>
                <a:uLnTx/>
                <a:uFillTx/>
                <a:latin typeface="Calibri"/>
                <a:ea typeface="ＭＳ Ｐゴシック" charset="-128"/>
                <a:cs typeface="+mn-cs"/>
              </a:rPr>
              <a:t>Replication.</a:t>
            </a:r>
          </a:p>
          <a:p>
            <a:pPr marL="342900" marR="0" lvl="0" indent="-342900" algn="l" defTabSz="457200" rtl="0" eaLnBrk="1" fontAlgn="base" latinLnBrk="0" hangingPunct="1">
              <a:lnSpc>
                <a:spcPct val="100000"/>
              </a:lnSpc>
              <a:spcBef>
                <a:spcPct val="20000"/>
              </a:spcBef>
              <a:spcAft>
                <a:spcPct val="0"/>
              </a:spcAft>
              <a:buClrTx/>
              <a:buSzTx/>
              <a:buFont typeface="Arial" charset="0"/>
              <a:buChar char="•"/>
              <a:tabLst/>
              <a:defRPr/>
            </a:pPr>
            <a:r>
              <a:rPr kumimoji="0" lang="en-US" sz="1600" b="0" i="0" u="none" strike="noStrike" kern="1200" cap="none" spc="0" normalizeH="0" baseline="0" noProof="0" dirty="0">
                <a:ln>
                  <a:noFill/>
                </a:ln>
                <a:solidFill>
                  <a:prstClr val="black"/>
                </a:solidFill>
                <a:effectLst/>
                <a:uLnTx/>
                <a:uFillTx/>
                <a:latin typeface="Calibri"/>
                <a:ea typeface="ＭＳ Ｐゴシック" charset="-128"/>
                <a:cs typeface="+mn-cs"/>
              </a:rPr>
              <a:t>Joins across multiple nodes? Hard.</a:t>
            </a:r>
          </a:p>
          <a:p>
            <a:pPr marL="342900" marR="0" lvl="0" indent="-342900" algn="l" defTabSz="457200" rtl="0" eaLnBrk="1" fontAlgn="base" latinLnBrk="0" hangingPunct="1">
              <a:lnSpc>
                <a:spcPct val="100000"/>
              </a:lnSpc>
              <a:spcBef>
                <a:spcPct val="20000"/>
              </a:spcBef>
              <a:spcAft>
                <a:spcPct val="0"/>
              </a:spcAft>
              <a:buClrTx/>
              <a:buSzTx/>
              <a:buFont typeface="Arial" charset="0"/>
              <a:buChar char="•"/>
              <a:tabLst/>
              <a:defRPr/>
            </a:pPr>
            <a:r>
              <a:rPr kumimoji="0" lang="en-US" sz="1600" b="0" i="0" u="none" strike="noStrike" kern="1200" cap="none" spc="0" normalizeH="0" baseline="0" noProof="0" dirty="0">
                <a:ln>
                  <a:noFill/>
                </a:ln>
                <a:solidFill>
                  <a:prstClr val="black"/>
                </a:solidFill>
                <a:effectLst/>
                <a:uLnTx/>
                <a:uFillTx/>
                <a:latin typeface="Calibri"/>
                <a:ea typeface="ＭＳ Ｐゴシック" charset="-128"/>
                <a:cs typeface="+mn-cs"/>
              </a:rPr>
              <a:t>How does RDMS handle data growth? Hard.</a:t>
            </a:r>
          </a:p>
          <a:p>
            <a:pPr marL="342900" marR="0" lvl="0" indent="-342900" algn="l" defTabSz="457200" rtl="0" eaLnBrk="1" fontAlgn="base" latinLnBrk="0" hangingPunct="1">
              <a:lnSpc>
                <a:spcPct val="100000"/>
              </a:lnSpc>
              <a:spcBef>
                <a:spcPct val="20000"/>
              </a:spcBef>
              <a:spcAft>
                <a:spcPct val="0"/>
              </a:spcAft>
              <a:buClrTx/>
              <a:buSzTx/>
              <a:buFont typeface="Arial" charset="0"/>
              <a:buChar char="•"/>
              <a:tabLst/>
              <a:defRPr/>
            </a:pPr>
            <a:r>
              <a:rPr kumimoji="0" lang="en-US" sz="1600" b="0" i="0" u="none" strike="noStrike" kern="1200" cap="none" spc="0" normalizeH="0" baseline="0" noProof="0" dirty="0">
                <a:ln>
                  <a:noFill/>
                </a:ln>
                <a:solidFill>
                  <a:prstClr val="black"/>
                </a:solidFill>
                <a:effectLst/>
                <a:uLnTx/>
                <a:uFillTx/>
                <a:latin typeface="Calibri"/>
                <a:ea typeface="ＭＳ Ｐゴシック" charset="-128"/>
                <a:cs typeface="+mn-cs"/>
              </a:rPr>
              <a:t>Need for a DBA.</a:t>
            </a:r>
          </a:p>
          <a:p>
            <a:pPr marL="342900" marR="0" lvl="0" indent="-342900" algn="l" defTabSz="457200" rtl="0" eaLnBrk="1" fontAlgn="base" latinLnBrk="0" hangingPunct="1">
              <a:lnSpc>
                <a:spcPct val="100000"/>
              </a:lnSpc>
              <a:spcBef>
                <a:spcPct val="20000"/>
              </a:spcBef>
              <a:spcAft>
                <a:spcPct val="0"/>
              </a:spcAft>
              <a:buClrTx/>
              <a:buSzTx/>
              <a:buFont typeface="Arial" charset="0"/>
              <a:buChar char="•"/>
              <a:tabLst/>
              <a:defRPr/>
            </a:pPr>
            <a:r>
              <a:rPr kumimoji="0" lang="en-US" sz="1600" b="0" i="0" u="none" strike="noStrike" kern="1200" cap="none" spc="0" normalizeH="0" baseline="0" noProof="0" dirty="0">
                <a:ln>
                  <a:noFill/>
                </a:ln>
                <a:solidFill>
                  <a:prstClr val="black"/>
                </a:solidFill>
                <a:effectLst/>
                <a:uLnTx/>
                <a:uFillTx/>
                <a:latin typeface="Calibri"/>
                <a:ea typeface="ＭＳ Ｐゴシック" charset="-128"/>
                <a:cs typeface="+mn-cs"/>
              </a:rPr>
              <a:t>Many programmers are already familiar with it.</a:t>
            </a:r>
          </a:p>
          <a:p>
            <a:pPr marL="342900" marR="0" lvl="0" indent="-342900" algn="l" defTabSz="457200" rtl="0" eaLnBrk="1" fontAlgn="base" latinLnBrk="0" hangingPunct="1">
              <a:lnSpc>
                <a:spcPct val="100000"/>
              </a:lnSpc>
              <a:spcBef>
                <a:spcPct val="20000"/>
              </a:spcBef>
              <a:spcAft>
                <a:spcPct val="0"/>
              </a:spcAft>
              <a:buClrTx/>
              <a:buSzTx/>
              <a:buFont typeface="Arial" charset="0"/>
              <a:buChar char="•"/>
              <a:tabLst/>
              <a:defRPr/>
            </a:pPr>
            <a:r>
              <a:rPr kumimoji="0" lang="en-US" sz="1600" b="0" i="0" u="none" strike="noStrike" kern="1200" cap="none" spc="0" normalizeH="0" baseline="0" noProof="0" dirty="0">
                <a:ln>
                  <a:noFill/>
                </a:ln>
                <a:solidFill>
                  <a:prstClr val="black"/>
                </a:solidFill>
                <a:effectLst/>
                <a:uLnTx/>
                <a:uFillTx/>
                <a:latin typeface="Calibri"/>
                <a:ea typeface="ＭＳ Ｐゴシック" charset="-128"/>
                <a:cs typeface="+mn-cs"/>
              </a:rPr>
              <a:t>Transactions and ACID make development easy.</a:t>
            </a:r>
          </a:p>
          <a:p>
            <a:pPr marL="342900" marR="0" lvl="0" indent="-342900" algn="l" defTabSz="457200" rtl="0" eaLnBrk="1" fontAlgn="base" latinLnBrk="0" hangingPunct="1">
              <a:lnSpc>
                <a:spcPct val="100000"/>
              </a:lnSpc>
              <a:spcBef>
                <a:spcPct val="20000"/>
              </a:spcBef>
              <a:spcAft>
                <a:spcPct val="0"/>
              </a:spcAft>
              <a:buClrTx/>
              <a:buSzTx/>
              <a:buFont typeface="Arial" charset="0"/>
              <a:buChar char="•"/>
              <a:tabLst/>
              <a:defRPr/>
            </a:pPr>
            <a:r>
              <a:rPr kumimoji="0" lang="en-US" sz="1600" b="0" i="0" u="none" strike="noStrike" kern="1200" cap="none" spc="0" normalizeH="0" baseline="0" noProof="0" dirty="0">
                <a:ln>
                  <a:noFill/>
                </a:ln>
                <a:solidFill>
                  <a:prstClr val="black"/>
                </a:solidFill>
                <a:effectLst/>
                <a:uLnTx/>
                <a:uFillTx/>
                <a:latin typeface="Calibri"/>
                <a:ea typeface="ＭＳ Ｐゴシック" charset="-128"/>
                <a:cs typeface="+mn-cs"/>
              </a:rPr>
              <a:t>Lots of tools to use.</a:t>
            </a:r>
          </a:p>
        </p:txBody>
      </p:sp>
    </p:spTree>
    <p:extLst>
      <p:ext uri="{BB962C8B-B14F-4D97-AF65-F5344CB8AC3E}">
        <p14:creationId xmlns:p14="http://schemas.microsoft.com/office/powerpoint/2010/main" val="316627523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8">
            <a:extLst>
              <a:ext uri="{FF2B5EF4-FFF2-40B4-BE49-F238E27FC236}">
                <a16:creationId xmlns:a16="http://schemas.microsoft.com/office/drawing/2014/main" id="{B6035C87-35FA-374A-9083-75575E10BC47}"/>
              </a:ext>
            </a:extLst>
          </p:cNvPr>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Documents</a:t>
            </a:r>
            <a:endParaRPr kumimoji="0" lang="en-US" altLang="en-US" sz="16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2" name="TextBox 9">
            <a:extLst>
              <a:ext uri="{FF2B5EF4-FFF2-40B4-BE49-F238E27FC236}">
                <a16:creationId xmlns:a16="http://schemas.microsoft.com/office/drawing/2014/main" id="{8F7BC67E-4555-76BF-1D0A-68D3099861E8}"/>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800" b="1" i="0" u="none" strike="noStrike" kern="1200" cap="none" spc="0" normalizeH="0" baseline="0" noProof="0" smtClean="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66</a:t>
            </a:fld>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COMS W4111_002_2023_1 -  Lecture 8: Module II, NoSQL, Document DBs		© Donald F. Ferguson, 2023</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82455188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A0660CA-4662-D64F-94D0-C96B846A34A5}"/>
              </a:ext>
            </a:extLst>
          </p:cNvPr>
          <p:cNvSpPr>
            <a:spLocks noGrp="1"/>
          </p:cNvSpPr>
          <p:nvPr>
            <p:ph idx="1"/>
          </p:nvPr>
        </p:nvSpPr>
        <p:spPr>
          <a:xfrm>
            <a:off x="3276600" y="642492"/>
            <a:ext cx="5715000" cy="3986658"/>
          </a:xfrm>
        </p:spPr>
        <p:txBody>
          <a:bodyPr/>
          <a:lstStyle/>
          <a:p>
            <a:r>
              <a:rPr lang="en-US" dirty="0"/>
              <a:t>There are 5 entity types on the form:</a:t>
            </a:r>
          </a:p>
          <a:p>
            <a:pPr lvl="1"/>
            <a:r>
              <a:rPr lang="en-US" dirty="0"/>
              <a:t>A “copy of” customer information.</a:t>
            </a:r>
          </a:p>
          <a:p>
            <a:pPr lvl="1"/>
            <a:r>
              <a:rPr lang="en-US" dirty="0"/>
              <a:t>Links (via </a:t>
            </a:r>
            <a:r>
              <a:rPr lang="en-US" dirty="0" err="1"/>
              <a:t>productCode</a:t>
            </a:r>
            <a:r>
              <a:rPr lang="en-US" dirty="0"/>
              <a:t>) to products</a:t>
            </a:r>
          </a:p>
          <a:p>
            <a:pPr lvl="1"/>
            <a:r>
              <a:rPr lang="en-US" dirty="0">
                <a:solidFill>
                  <a:srgbClr val="0070C0"/>
                </a:solidFill>
              </a:rPr>
              <a:t>Order</a:t>
            </a:r>
          </a:p>
          <a:p>
            <a:pPr lvl="1"/>
            <a:r>
              <a:rPr lang="en-US" dirty="0" err="1">
                <a:solidFill>
                  <a:srgbClr val="00B050"/>
                </a:solidFill>
              </a:rPr>
              <a:t>OrderDetails</a:t>
            </a:r>
            <a:endParaRPr lang="en-US" dirty="0">
              <a:solidFill>
                <a:srgbClr val="00B050"/>
              </a:solidFill>
            </a:endParaRPr>
          </a:p>
          <a:p>
            <a:pPr lvl="1"/>
            <a:r>
              <a:rPr lang="en-US" dirty="0">
                <a:solidFill>
                  <a:srgbClr val="FF0000"/>
                </a:solidFill>
              </a:rPr>
              <a:t>Comments</a:t>
            </a:r>
          </a:p>
          <a:p>
            <a:r>
              <a:rPr lang="en-US" i="1" u="sng" dirty="0"/>
              <a:t>But </a:t>
            </a:r>
            <a:r>
              <a:rPr lang="en-US" i="1" u="sng" dirty="0" err="1"/>
              <a:t>OrderDetails</a:t>
            </a:r>
            <a:r>
              <a:rPr lang="en-US" i="1" u="sng" dirty="0"/>
              <a:t> and Comments are somehow different from the others.</a:t>
            </a:r>
          </a:p>
          <a:p>
            <a:pPr lvl="1"/>
            <a:r>
              <a:rPr lang="en-US" i="1" u="sng" dirty="0"/>
              <a:t>These are arrays of objects</a:t>
            </a:r>
          </a:p>
          <a:p>
            <a:pPr lvl="1"/>
            <a:r>
              <a:rPr lang="en-US" i="1" u="sng" dirty="0"/>
              <a:t>That are sort of “inside” the order.</a:t>
            </a:r>
          </a:p>
          <a:p>
            <a:r>
              <a:rPr lang="en-US" dirty="0"/>
              <a:t>These are weak entities, but relational does not always handle these well.</a:t>
            </a:r>
          </a:p>
        </p:txBody>
      </p:sp>
      <p:sp>
        <p:nvSpPr>
          <p:cNvPr id="3" name="Title 2">
            <a:extLst>
              <a:ext uri="{FF2B5EF4-FFF2-40B4-BE49-F238E27FC236}">
                <a16:creationId xmlns:a16="http://schemas.microsoft.com/office/drawing/2014/main" id="{F46374F2-8846-F44D-9C19-D67C383E3B35}"/>
              </a:ext>
            </a:extLst>
          </p:cNvPr>
          <p:cNvSpPr>
            <a:spLocks noGrp="1"/>
          </p:cNvSpPr>
          <p:nvPr>
            <p:ph type="title"/>
          </p:nvPr>
        </p:nvSpPr>
        <p:spPr/>
        <p:txBody>
          <a:bodyPr/>
          <a:lstStyle/>
          <a:p>
            <a:r>
              <a:rPr lang="en-US" dirty="0"/>
              <a:t>Example Document – An Order</a:t>
            </a:r>
          </a:p>
        </p:txBody>
      </p:sp>
      <p:pic>
        <p:nvPicPr>
          <p:cNvPr id="1026" name="Picture 2" descr="Free Order Form Templates | Smartsheet">
            <a:extLst>
              <a:ext uri="{FF2B5EF4-FFF2-40B4-BE49-F238E27FC236}">
                <a16:creationId xmlns:a16="http://schemas.microsoft.com/office/drawing/2014/main" id="{19E1256F-4414-1345-8C12-0574274464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7655" y="568872"/>
            <a:ext cx="2801734" cy="3986658"/>
          </a:xfrm>
          <a:prstGeom prst="rect">
            <a:avLst/>
          </a:prstGeom>
          <a:noFill/>
          <a:extLst>
            <a:ext uri="{909E8E84-426E-40DD-AFC4-6F175D3DCCD1}">
              <a14:hiddenFill xmlns:a14="http://schemas.microsoft.com/office/drawing/2010/main">
                <a:solidFill>
                  <a:srgbClr val="FFFFFF"/>
                </a:solidFill>
              </a14:hiddenFill>
            </a:ext>
          </a:extLst>
        </p:spPr>
      </p:pic>
      <p:sp>
        <p:nvSpPr>
          <p:cNvPr id="4" name="Rounded Rectangle 3">
            <a:extLst>
              <a:ext uri="{FF2B5EF4-FFF2-40B4-BE49-F238E27FC236}">
                <a16:creationId xmlns:a16="http://schemas.microsoft.com/office/drawing/2014/main" id="{CFC9BEA4-05DF-8343-BA09-46027519A178}"/>
              </a:ext>
            </a:extLst>
          </p:cNvPr>
          <p:cNvSpPr/>
          <p:nvPr/>
        </p:nvSpPr>
        <p:spPr>
          <a:xfrm>
            <a:off x="157655" y="1504950"/>
            <a:ext cx="1823545" cy="685800"/>
          </a:xfrm>
          <a:prstGeom prst="roundRect">
            <a:avLst/>
          </a:prstGeom>
          <a:solidFill>
            <a:srgbClr val="0070C0">
              <a:alpha val="25000"/>
            </a:srgbClr>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7EEE1EEE-86F8-054C-AE2C-C614FAC925CE}"/>
              </a:ext>
            </a:extLst>
          </p:cNvPr>
          <p:cNvSpPr/>
          <p:nvPr/>
        </p:nvSpPr>
        <p:spPr>
          <a:xfrm>
            <a:off x="157655" y="2190750"/>
            <a:ext cx="2801734" cy="2286000"/>
          </a:xfrm>
          <a:prstGeom prst="rect">
            <a:avLst/>
          </a:prstGeom>
          <a:solidFill>
            <a:srgbClr val="7030A0">
              <a:alpha val="25000"/>
            </a:srgbClr>
          </a:solidFill>
          <a:ln w="28575">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40D6648F-C6C4-CA4E-8D3F-92537925ABE2}"/>
              </a:ext>
            </a:extLst>
          </p:cNvPr>
          <p:cNvSpPr/>
          <p:nvPr/>
        </p:nvSpPr>
        <p:spPr>
          <a:xfrm>
            <a:off x="1991932" y="1504950"/>
            <a:ext cx="967457" cy="685800"/>
          </a:xfrm>
          <a:prstGeom prst="rect">
            <a:avLst/>
          </a:prstGeom>
          <a:solidFill>
            <a:srgbClr val="7030A0">
              <a:alpha val="25000"/>
            </a:srgbClr>
          </a:solidFill>
          <a:ln w="28575">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6C544353-96C7-A246-98A2-93149728E49C}"/>
              </a:ext>
            </a:extLst>
          </p:cNvPr>
          <p:cNvSpPr/>
          <p:nvPr/>
        </p:nvSpPr>
        <p:spPr>
          <a:xfrm>
            <a:off x="2009104" y="1538666"/>
            <a:ext cx="891257" cy="631784"/>
          </a:xfrm>
          <a:prstGeom prst="rect">
            <a:avLst/>
          </a:prstGeom>
          <a:solidFill>
            <a:srgbClr val="7030A0">
              <a:alpha val="25000"/>
            </a:srgbClr>
          </a:solidFill>
          <a:ln w="28575">
            <a:solidFill>
              <a:srgbClr val="0070C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EE02232-5845-5546-A799-1F1A4BC4FD9C}"/>
              </a:ext>
            </a:extLst>
          </p:cNvPr>
          <p:cNvSpPr/>
          <p:nvPr/>
        </p:nvSpPr>
        <p:spPr>
          <a:xfrm>
            <a:off x="185449" y="2221580"/>
            <a:ext cx="2786641" cy="1498636"/>
          </a:xfrm>
          <a:prstGeom prst="rect">
            <a:avLst/>
          </a:prstGeom>
          <a:solidFill>
            <a:srgbClr val="7030A0">
              <a:alpha val="25000"/>
            </a:srgbClr>
          </a:solidFill>
          <a:ln w="28575">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D8ADD14-89F6-A741-B57C-ABA1CC66B049}"/>
              </a:ext>
            </a:extLst>
          </p:cNvPr>
          <p:cNvSpPr/>
          <p:nvPr/>
        </p:nvSpPr>
        <p:spPr>
          <a:xfrm>
            <a:off x="152400" y="3751046"/>
            <a:ext cx="1524000" cy="573304"/>
          </a:xfrm>
          <a:prstGeom prst="rect">
            <a:avLst/>
          </a:prstGeom>
          <a:solidFill>
            <a:srgbClr val="7030A0">
              <a:alpha val="25000"/>
            </a:srgbClr>
          </a:solid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B0C2BE3-0691-2B4A-AA11-D6B6D2FCD99F}"/>
              </a:ext>
            </a:extLst>
          </p:cNvPr>
          <p:cNvSpPr/>
          <p:nvPr/>
        </p:nvSpPr>
        <p:spPr>
          <a:xfrm>
            <a:off x="2030031" y="3751046"/>
            <a:ext cx="891257" cy="631784"/>
          </a:xfrm>
          <a:prstGeom prst="rect">
            <a:avLst/>
          </a:prstGeom>
          <a:solidFill>
            <a:srgbClr val="7030A0">
              <a:alpha val="25000"/>
            </a:srgbClr>
          </a:solidFill>
          <a:ln w="28575">
            <a:solidFill>
              <a:srgbClr val="0070C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3690615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0E5ABD7C-7AEB-4367-55D7-977D560475B6}"/>
              </a:ext>
            </a:extLst>
          </p:cNvPr>
          <p:cNvSpPr>
            <a:spLocks noGrp="1"/>
          </p:cNvSpPr>
          <p:nvPr>
            <p:ph idx="1"/>
          </p:nvPr>
        </p:nvSpPr>
        <p:spPr>
          <a:xfrm>
            <a:off x="73698" y="3787864"/>
            <a:ext cx="8839200" cy="762743"/>
          </a:xfrm>
        </p:spPr>
        <p:txBody>
          <a:bodyPr/>
          <a:lstStyle/>
          <a:p>
            <a:pPr marL="0" indent="0">
              <a:buNone/>
            </a:pPr>
            <a:r>
              <a:rPr lang="en-US" sz="1600" dirty="0"/>
              <a:t>The key difference?</a:t>
            </a:r>
          </a:p>
          <a:p>
            <a:r>
              <a:rPr lang="en-US" sz="1600" dirty="0"/>
              <a:t>Relational DB attributes are atomic.</a:t>
            </a:r>
          </a:p>
          <a:p>
            <a:r>
              <a:rPr lang="en-US" sz="1600" dirty="0"/>
              <a:t>Document DB attributes may be </a:t>
            </a:r>
            <a:r>
              <a:rPr lang="en-US" sz="1600" i="1" dirty="0"/>
              <a:t>multi-valued</a:t>
            </a:r>
            <a:r>
              <a:rPr lang="en-US" sz="1600" dirty="0"/>
              <a:t> and </a:t>
            </a:r>
            <a:r>
              <a:rPr lang="en-US" sz="1600" i="1" dirty="0"/>
              <a:t>complex.</a:t>
            </a:r>
            <a:endParaRPr lang="en-US" sz="1600" dirty="0"/>
          </a:p>
        </p:txBody>
      </p:sp>
      <p:sp>
        <p:nvSpPr>
          <p:cNvPr id="3" name="Title 2">
            <a:extLst>
              <a:ext uri="{FF2B5EF4-FFF2-40B4-BE49-F238E27FC236}">
                <a16:creationId xmlns:a16="http://schemas.microsoft.com/office/drawing/2014/main" id="{1142E414-544D-0956-9886-4256FD95F6A0}"/>
              </a:ext>
            </a:extLst>
          </p:cNvPr>
          <p:cNvSpPr>
            <a:spLocks noGrp="1"/>
          </p:cNvSpPr>
          <p:nvPr>
            <p:ph type="title"/>
          </p:nvPr>
        </p:nvSpPr>
        <p:spPr/>
        <p:txBody>
          <a:bodyPr/>
          <a:lstStyle/>
          <a:p>
            <a:r>
              <a:rPr lang="en-US" dirty="0"/>
              <a:t>Relational vs Document</a:t>
            </a:r>
          </a:p>
        </p:txBody>
      </p:sp>
      <p:pic>
        <p:nvPicPr>
          <p:cNvPr id="4" name="Picture 3">
            <a:extLst>
              <a:ext uri="{FF2B5EF4-FFF2-40B4-BE49-F238E27FC236}">
                <a16:creationId xmlns:a16="http://schemas.microsoft.com/office/drawing/2014/main" id="{498BC4C8-0987-B2C6-6662-43BFCAD28DC6}"/>
              </a:ext>
            </a:extLst>
          </p:cNvPr>
          <p:cNvPicPr>
            <a:picLocks noChangeAspect="1"/>
          </p:cNvPicPr>
          <p:nvPr/>
        </p:nvPicPr>
        <p:blipFill>
          <a:blip r:embed="rId2"/>
          <a:stretch>
            <a:fillRect/>
          </a:stretch>
        </p:blipFill>
        <p:spPr>
          <a:xfrm>
            <a:off x="53772" y="763727"/>
            <a:ext cx="4031464" cy="3086101"/>
          </a:xfrm>
          <a:prstGeom prst="rect">
            <a:avLst/>
          </a:prstGeom>
        </p:spPr>
      </p:pic>
      <p:pic>
        <p:nvPicPr>
          <p:cNvPr id="5" name="Picture 4">
            <a:extLst>
              <a:ext uri="{FF2B5EF4-FFF2-40B4-BE49-F238E27FC236}">
                <a16:creationId xmlns:a16="http://schemas.microsoft.com/office/drawing/2014/main" id="{6A295AA2-295E-8E3F-BFD5-82626A5FE104}"/>
              </a:ext>
            </a:extLst>
          </p:cNvPr>
          <p:cNvPicPr>
            <a:picLocks noChangeAspect="1"/>
          </p:cNvPicPr>
          <p:nvPr/>
        </p:nvPicPr>
        <p:blipFill>
          <a:blip r:embed="rId3"/>
          <a:stretch>
            <a:fillRect/>
          </a:stretch>
        </p:blipFill>
        <p:spPr>
          <a:xfrm>
            <a:off x="4267200" y="765698"/>
            <a:ext cx="4682654" cy="2779330"/>
          </a:xfrm>
          <a:prstGeom prst="rect">
            <a:avLst/>
          </a:prstGeom>
        </p:spPr>
      </p:pic>
      <p:sp>
        <p:nvSpPr>
          <p:cNvPr id="6" name="TextBox 5">
            <a:extLst>
              <a:ext uri="{FF2B5EF4-FFF2-40B4-BE49-F238E27FC236}">
                <a16:creationId xmlns:a16="http://schemas.microsoft.com/office/drawing/2014/main" id="{8DE6E368-AB52-3FB1-1465-94E9055DC5D2}"/>
              </a:ext>
            </a:extLst>
          </p:cNvPr>
          <p:cNvSpPr txBox="1"/>
          <p:nvPr/>
        </p:nvSpPr>
        <p:spPr>
          <a:xfrm>
            <a:off x="1509767" y="417386"/>
            <a:ext cx="1119474" cy="369332"/>
          </a:xfrm>
          <a:prstGeom prst="rect">
            <a:avLst/>
          </a:prstGeom>
          <a:noFill/>
        </p:spPr>
        <p:txBody>
          <a:bodyPr wrap="none" rtlCol="0">
            <a:spAutoFit/>
          </a:bodyPr>
          <a:lstStyle/>
          <a:p>
            <a:r>
              <a:rPr lang="en-US" dirty="0"/>
              <a:t>Relational</a:t>
            </a:r>
          </a:p>
        </p:txBody>
      </p:sp>
      <p:sp>
        <p:nvSpPr>
          <p:cNvPr id="7" name="TextBox 6">
            <a:extLst>
              <a:ext uri="{FF2B5EF4-FFF2-40B4-BE49-F238E27FC236}">
                <a16:creationId xmlns:a16="http://schemas.microsoft.com/office/drawing/2014/main" id="{D4B75098-C6AF-53D7-0105-5F7494C30795}"/>
              </a:ext>
            </a:extLst>
          </p:cNvPr>
          <p:cNvSpPr txBox="1"/>
          <p:nvPr/>
        </p:nvSpPr>
        <p:spPr>
          <a:xfrm>
            <a:off x="6048790" y="433072"/>
            <a:ext cx="1119474" cy="369332"/>
          </a:xfrm>
          <a:prstGeom prst="rect">
            <a:avLst/>
          </a:prstGeom>
          <a:noFill/>
        </p:spPr>
        <p:txBody>
          <a:bodyPr wrap="none" rtlCol="0">
            <a:spAutoFit/>
          </a:bodyPr>
          <a:lstStyle/>
          <a:p>
            <a:r>
              <a:rPr lang="en-US" dirty="0"/>
              <a:t>Relational</a:t>
            </a:r>
          </a:p>
        </p:txBody>
      </p:sp>
    </p:spTree>
    <p:extLst>
      <p:ext uri="{BB962C8B-B14F-4D97-AF65-F5344CB8AC3E}">
        <p14:creationId xmlns:p14="http://schemas.microsoft.com/office/powerpoint/2010/main" val="312961140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4E1A080A-178E-535E-19A9-2A6642569DB6}"/>
              </a:ext>
            </a:extLst>
          </p:cNvPr>
          <p:cNvSpPr>
            <a:spLocks noGrp="1"/>
          </p:cNvSpPr>
          <p:nvPr>
            <p:ph idx="1"/>
          </p:nvPr>
        </p:nvSpPr>
        <p:spPr>
          <a:xfrm>
            <a:off x="5181601" y="444319"/>
            <a:ext cx="3657598" cy="4038600"/>
          </a:xfrm>
        </p:spPr>
        <p:txBody>
          <a:bodyPr/>
          <a:lstStyle/>
          <a:p>
            <a:pPr marL="0" indent="0">
              <a:buNone/>
            </a:pPr>
            <a:r>
              <a:rPr lang="en-US" sz="1100" dirty="0"/>
              <a:t>{</a:t>
            </a:r>
          </a:p>
          <a:p>
            <a:pPr marL="0" indent="0">
              <a:buNone/>
            </a:pPr>
            <a:r>
              <a:rPr lang="en-US" sz="1100" dirty="0"/>
              <a:t>	</a:t>
            </a:r>
            <a:r>
              <a:rPr lang="en-US" sz="1100" dirty="0" err="1"/>
              <a:t>customerName</a:t>
            </a:r>
            <a:r>
              <a:rPr lang="en-US" sz="1100" dirty="0"/>
              <a:t>: “Columbia University”,</a:t>
            </a:r>
          </a:p>
          <a:p>
            <a:pPr marL="0" indent="0">
              <a:buNone/>
            </a:pPr>
            <a:r>
              <a:rPr lang="en-US" sz="1100" dirty="0"/>
              <a:t>	contact: {</a:t>
            </a:r>
          </a:p>
          <a:p>
            <a:pPr marL="0" indent="0">
              <a:buNone/>
            </a:pPr>
            <a:r>
              <a:rPr lang="en-US" sz="1100" dirty="0"/>
              <a:t>		name: “Lord Voldemort”,</a:t>
            </a:r>
          </a:p>
          <a:p>
            <a:pPr marL="0" indent="0">
              <a:buNone/>
            </a:pPr>
            <a:r>
              <a:rPr lang="en-US" sz="1100" dirty="0"/>
              <a:t>		phone: “+1 212-555-6666”</a:t>
            </a:r>
          </a:p>
          <a:p>
            <a:pPr marL="0" indent="0">
              <a:buNone/>
            </a:pPr>
            <a:r>
              <a:rPr lang="en-US" sz="1100" dirty="0"/>
              <a:t>	},</a:t>
            </a:r>
          </a:p>
          <a:p>
            <a:pPr marL="0" indent="0">
              <a:buNone/>
            </a:pPr>
            <a:r>
              <a:rPr lang="en-US" sz="1100" dirty="0"/>
              <a:t>	address: {</a:t>
            </a:r>
          </a:p>
          <a:p>
            <a:pPr marL="0" indent="0">
              <a:buNone/>
            </a:pPr>
            <a:r>
              <a:rPr lang="en-US" sz="1100" dirty="0"/>
              <a:t>		line1: “520 W 120th St.”</a:t>
            </a:r>
          </a:p>
          <a:p>
            <a:pPr marL="0" indent="0">
              <a:buNone/>
            </a:pPr>
            <a:r>
              <a:rPr lang="en-US" sz="1100" dirty="0"/>
              <a:t>		line2: “Floor 4”,</a:t>
            </a:r>
          </a:p>
          <a:p>
            <a:pPr marL="0" indent="0">
              <a:buNone/>
            </a:pPr>
            <a:r>
              <a:rPr lang="en-US" sz="1100" dirty="0"/>
              <a:t>		… …</a:t>
            </a:r>
          </a:p>
          <a:p>
            <a:pPr marL="0" indent="0">
              <a:buNone/>
            </a:pPr>
            <a:r>
              <a:rPr lang="en-US" sz="1100" dirty="0"/>
              <a:t>	}</a:t>
            </a:r>
          </a:p>
          <a:p>
            <a:pPr marL="0" indent="0">
              <a:buNone/>
            </a:pPr>
            <a:r>
              <a:rPr lang="en-US" sz="1100" dirty="0"/>
              <a:t>	orders: [</a:t>
            </a:r>
          </a:p>
          <a:p>
            <a:pPr marL="0" indent="0">
              <a:buNone/>
            </a:pPr>
            <a:r>
              <a:rPr lang="en-US" sz="1100" dirty="0"/>
              <a:t>		{</a:t>
            </a:r>
          </a:p>
          <a:p>
            <a:pPr marL="0" indent="0">
              <a:buNone/>
            </a:pPr>
            <a:r>
              <a:rPr lang="en-US" sz="1100" dirty="0"/>
              <a:t>			number: …,</a:t>
            </a:r>
          </a:p>
          <a:p>
            <a:pPr marL="0" indent="0">
              <a:buNone/>
            </a:pPr>
            <a:r>
              <a:rPr lang="en-US" sz="1100" dirty="0"/>
              <a:t>			… …</a:t>
            </a:r>
          </a:p>
          <a:p>
            <a:pPr marL="0" indent="0">
              <a:buNone/>
            </a:pPr>
            <a:r>
              <a:rPr lang="en-US" sz="1100" dirty="0"/>
              <a:t>			details: [</a:t>
            </a:r>
          </a:p>
          <a:p>
            <a:pPr marL="0" indent="0">
              <a:buNone/>
            </a:pPr>
            <a:r>
              <a:rPr lang="en-US" sz="1100" dirty="0"/>
              <a:t>				… …</a:t>
            </a:r>
          </a:p>
          <a:p>
            <a:pPr marL="0" indent="0">
              <a:buNone/>
            </a:pPr>
            <a:r>
              <a:rPr lang="en-US" sz="1100" dirty="0"/>
              <a:t>			]</a:t>
            </a:r>
          </a:p>
          <a:p>
            <a:pPr marL="0" indent="0">
              <a:buNone/>
            </a:pPr>
            <a:r>
              <a:rPr lang="en-US" sz="1100" dirty="0"/>
              <a:t>		}</a:t>
            </a:r>
          </a:p>
          <a:p>
            <a:pPr marL="0" indent="0">
              <a:buNone/>
            </a:pPr>
            <a:r>
              <a:rPr lang="en-US" sz="1100" dirty="0"/>
              <a:t>	]</a:t>
            </a:r>
          </a:p>
          <a:p>
            <a:pPr marL="0" indent="0">
              <a:buNone/>
            </a:pPr>
            <a:r>
              <a:rPr lang="en-US" sz="1100" dirty="0"/>
              <a:t>}</a:t>
            </a:r>
          </a:p>
        </p:txBody>
      </p:sp>
      <p:sp>
        <p:nvSpPr>
          <p:cNvPr id="3" name="Title 2">
            <a:extLst>
              <a:ext uri="{FF2B5EF4-FFF2-40B4-BE49-F238E27FC236}">
                <a16:creationId xmlns:a16="http://schemas.microsoft.com/office/drawing/2014/main" id="{88D22BCD-097E-E556-9279-1BCA1A020653}"/>
              </a:ext>
            </a:extLst>
          </p:cNvPr>
          <p:cNvSpPr>
            <a:spLocks noGrp="1"/>
          </p:cNvSpPr>
          <p:nvPr>
            <p:ph type="title"/>
          </p:nvPr>
        </p:nvSpPr>
        <p:spPr/>
        <p:txBody>
          <a:bodyPr/>
          <a:lstStyle/>
          <a:p>
            <a:r>
              <a:rPr lang="en-US" dirty="0"/>
              <a:t>UI Interface and Logical Data Model</a:t>
            </a:r>
          </a:p>
        </p:txBody>
      </p:sp>
      <p:pic>
        <p:nvPicPr>
          <p:cNvPr id="4" name="Picture 3">
            <a:extLst>
              <a:ext uri="{FF2B5EF4-FFF2-40B4-BE49-F238E27FC236}">
                <a16:creationId xmlns:a16="http://schemas.microsoft.com/office/drawing/2014/main" id="{A682C76F-185B-55D3-427F-241E61451445}"/>
              </a:ext>
            </a:extLst>
          </p:cNvPr>
          <p:cNvPicPr>
            <a:picLocks noChangeAspect="1"/>
          </p:cNvPicPr>
          <p:nvPr/>
        </p:nvPicPr>
        <p:blipFill>
          <a:blip r:embed="rId2"/>
          <a:stretch>
            <a:fillRect/>
          </a:stretch>
        </p:blipFill>
        <p:spPr>
          <a:xfrm>
            <a:off x="76200" y="742950"/>
            <a:ext cx="5018189" cy="3362338"/>
          </a:xfrm>
          <a:prstGeom prst="rect">
            <a:avLst/>
          </a:prstGeom>
          <a:ln>
            <a:solidFill>
              <a:schemeClr val="tx1"/>
            </a:solidFill>
          </a:ln>
        </p:spPr>
      </p:pic>
    </p:spTree>
    <p:extLst>
      <p:ext uri="{BB962C8B-B14F-4D97-AF65-F5344CB8AC3E}">
        <p14:creationId xmlns:p14="http://schemas.microsoft.com/office/powerpoint/2010/main" val="191696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5AECDF0-9C19-CD4B-9346-D09FF32E8DA8}"/>
              </a:ext>
            </a:extLst>
          </p:cNvPr>
          <p:cNvSpPr>
            <a:spLocks noGrp="1"/>
          </p:cNvSpPr>
          <p:nvPr>
            <p:ph type="title"/>
          </p:nvPr>
        </p:nvSpPr>
        <p:spPr>
          <a:xfrm>
            <a:off x="172570" y="1121"/>
            <a:ext cx="8819030" cy="443198"/>
          </a:xfrm>
        </p:spPr>
        <p:txBody>
          <a:bodyPr/>
          <a:lstStyle/>
          <a:p>
            <a:r>
              <a:rPr lang="en-US" dirty="0"/>
              <a:t>Module II – DBMS Architecture and Implementation</a:t>
            </a:r>
          </a:p>
        </p:txBody>
      </p:sp>
      <p:pic>
        <p:nvPicPr>
          <p:cNvPr id="4" name="Picture 3">
            <a:extLst>
              <a:ext uri="{FF2B5EF4-FFF2-40B4-BE49-F238E27FC236}">
                <a16:creationId xmlns:a16="http://schemas.microsoft.com/office/drawing/2014/main" id="{EDE6AE24-A903-BA4F-9CDB-111321888EB9}"/>
              </a:ext>
            </a:extLst>
          </p:cNvPr>
          <p:cNvPicPr>
            <a:picLocks noChangeAspect="1"/>
          </p:cNvPicPr>
          <p:nvPr/>
        </p:nvPicPr>
        <p:blipFill>
          <a:blip r:embed="rId2"/>
          <a:stretch>
            <a:fillRect/>
          </a:stretch>
        </p:blipFill>
        <p:spPr>
          <a:xfrm>
            <a:off x="533400" y="971550"/>
            <a:ext cx="8430462" cy="2125733"/>
          </a:xfrm>
          <a:prstGeom prst="rect">
            <a:avLst/>
          </a:prstGeom>
        </p:spPr>
      </p:pic>
      <p:pic>
        <p:nvPicPr>
          <p:cNvPr id="5" name="Picture 4">
            <a:extLst>
              <a:ext uri="{FF2B5EF4-FFF2-40B4-BE49-F238E27FC236}">
                <a16:creationId xmlns:a16="http://schemas.microsoft.com/office/drawing/2014/main" id="{DAE8A419-45AF-B84F-A392-0D451AFE520E}"/>
              </a:ext>
            </a:extLst>
          </p:cNvPr>
          <p:cNvPicPr>
            <a:picLocks noChangeAspect="1"/>
          </p:cNvPicPr>
          <p:nvPr/>
        </p:nvPicPr>
        <p:blipFill>
          <a:blip r:embed="rId3"/>
          <a:stretch>
            <a:fillRect/>
          </a:stretch>
        </p:blipFill>
        <p:spPr>
          <a:xfrm>
            <a:off x="32518" y="2225298"/>
            <a:ext cx="802115" cy="802115"/>
          </a:xfrm>
          <a:prstGeom prst="rect">
            <a:avLst/>
          </a:prstGeom>
        </p:spPr>
      </p:pic>
      <p:sp>
        <p:nvSpPr>
          <p:cNvPr id="6" name="TextBox 5">
            <a:extLst>
              <a:ext uri="{FF2B5EF4-FFF2-40B4-BE49-F238E27FC236}">
                <a16:creationId xmlns:a16="http://schemas.microsoft.com/office/drawing/2014/main" id="{BAD88A21-5EDE-D741-9C22-6A44FC92258F}"/>
              </a:ext>
            </a:extLst>
          </p:cNvPr>
          <p:cNvSpPr txBox="1"/>
          <p:nvPr/>
        </p:nvSpPr>
        <p:spPr>
          <a:xfrm>
            <a:off x="76200" y="3114938"/>
            <a:ext cx="914400" cy="914400"/>
          </a:xfrm>
          <a:prstGeom prst="rect">
            <a:avLst/>
          </a:prstGeom>
          <a:noFill/>
        </p:spPr>
        <p:txBody>
          <a:bodyPr wrap="none" rtlCol="0">
            <a:noAutofit/>
          </a:bodyPr>
          <a:lstStyle/>
          <a:p>
            <a:pPr>
              <a:lnSpc>
                <a:spcPct val="90000"/>
              </a:lnSpc>
              <a:spcBef>
                <a:spcPts val="600"/>
              </a:spcBef>
              <a:spcAft>
                <a:spcPts val="0"/>
              </a:spcAft>
              <a:buClr>
                <a:schemeClr val="bg1"/>
              </a:buClr>
            </a:pPr>
            <a:r>
              <a:rPr lang="en-US" sz="2000" dirty="0">
                <a:solidFill>
                  <a:srgbClr val="00B050"/>
                </a:solidFill>
                <a:latin typeface="+mn-lt"/>
              </a:rPr>
              <a:t>Covered for </a:t>
            </a:r>
            <a:r>
              <a:rPr lang="en-US" sz="2000">
                <a:solidFill>
                  <a:srgbClr val="00B050"/>
                </a:solidFill>
                <a:latin typeface="+mn-lt"/>
              </a:rPr>
              <a:t>the relational model.</a:t>
            </a:r>
            <a:endParaRPr lang="en-US" sz="2000" dirty="0" err="1">
              <a:solidFill>
                <a:srgbClr val="00B050"/>
              </a:solidFill>
              <a:latin typeface="+mn-lt"/>
            </a:endParaRPr>
          </a:p>
        </p:txBody>
      </p:sp>
      <p:cxnSp>
        <p:nvCxnSpPr>
          <p:cNvPr id="7" name="Straight Connector 6">
            <a:extLst>
              <a:ext uri="{FF2B5EF4-FFF2-40B4-BE49-F238E27FC236}">
                <a16:creationId xmlns:a16="http://schemas.microsoft.com/office/drawing/2014/main" id="{FE520F57-6B01-0044-A041-35C6F5E5DC33}"/>
              </a:ext>
            </a:extLst>
          </p:cNvPr>
          <p:cNvCxnSpPr/>
          <p:nvPr/>
        </p:nvCxnSpPr>
        <p:spPr>
          <a:xfrm>
            <a:off x="1450025" y="2213970"/>
            <a:ext cx="2883364"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66940F35-38C8-5446-B119-936F03F9FB10}"/>
              </a:ext>
            </a:extLst>
          </p:cNvPr>
          <p:cNvSpPr/>
          <p:nvPr/>
        </p:nvSpPr>
        <p:spPr>
          <a:xfrm>
            <a:off x="3241017" y="3975084"/>
            <a:ext cx="5684808" cy="461665"/>
          </a:xfrm>
          <a:prstGeom prst="rect">
            <a:avLst/>
          </a:prstGeom>
        </p:spPr>
        <p:txBody>
          <a:bodyPr wrap="square">
            <a:spAutoFit/>
          </a:bodyPr>
          <a:lstStyle/>
          <a:p>
            <a:r>
              <a:rPr lang="en-US" sz="1200" b="1" dirty="0">
                <a:solidFill>
                  <a:srgbClr val="111111"/>
                </a:solidFill>
                <a:latin typeface="Amazon Ember" charset="0"/>
              </a:rPr>
              <a:t>Database Systems: The Complete Book (2nd Edition)</a:t>
            </a:r>
            <a:br>
              <a:rPr lang="en-US" sz="1200" b="1" dirty="0">
                <a:solidFill>
                  <a:srgbClr val="111111"/>
                </a:solidFill>
                <a:latin typeface="Amazon Ember" charset="0"/>
              </a:rPr>
            </a:br>
            <a:r>
              <a:rPr lang="en-US" sz="1200" dirty="0">
                <a:solidFill>
                  <a:srgbClr val="111111"/>
                </a:solidFill>
                <a:latin typeface="Amazon Ember" charset="0"/>
              </a:rPr>
              <a:t>by </a:t>
            </a:r>
            <a:r>
              <a:rPr lang="en-US" sz="1200" dirty="0">
                <a:solidFill>
                  <a:srgbClr val="0066C0"/>
                </a:solidFill>
                <a:latin typeface="Amazon Ember" charset="0"/>
                <a:hlinkClick r:id="rId4"/>
              </a:rPr>
              <a:t>Hector Garcia-Molina</a:t>
            </a:r>
            <a:r>
              <a:rPr lang="en-US" sz="1200" dirty="0">
                <a:solidFill>
                  <a:srgbClr val="111111"/>
                </a:solidFill>
                <a:latin typeface="Amazon Ember" charset="0"/>
              </a:rPr>
              <a:t> </a:t>
            </a:r>
            <a:r>
              <a:rPr lang="en-US" sz="1200" dirty="0">
                <a:solidFill>
                  <a:srgbClr val="555555"/>
                </a:solidFill>
                <a:latin typeface="Amazon Ember" charset="0"/>
              </a:rPr>
              <a:t>(Author), </a:t>
            </a:r>
            <a:r>
              <a:rPr lang="en-US" sz="1200" dirty="0">
                <a:solidFill>
                  <a:srgbClr val="0066C0"/>
                </a:solidFill>
                <a:latin typeface="Amazon Ember" charset="0"/>
                <a:hlinkClick r:id="rId5"/>
              </a:rPr>
              <a:t>Jeffrey D. Ullman</a:t>
            </a:r>
            <a:r>
              <a:rPr lang="en-US" sz="1200" dirty="0">
                <a:solidFill>
                  <a:srgbClr val="111111"/>
                </a:solidFill>
                <a:latin typeface="Amazon Ember" charset="0"/>
              </a:rPr>
              <a:t> </a:t>
            </a:r>
            <a:r>
              <a:rPr lang="en-US" sz="1200" dirty="0">
                <a:solidFill>
                  <a:srgbClr val="555555"/>
                </a:solidFill>
                <a:latin typeface="Amazon Ember" charset="0"/>
              </a:rPr>
              <a:t>(Author), </a:t>
            </a:r>
            <a:r>
              <a:rPr lang="en-US" sz="1200" dirty="0">
                <a:solidFill>
                  <a:srgbClr val="0066C0"/>
                </a:solidFill>
                <a:latin typeface="Amazon Ember" charset="0"/>
                <a:hlinkClick r:id="rId6"/>
              </a:rPr>
              <a:t>Jennifer Widom</a:t>
            </a:r>
            <a:r>
              <a:rPr lang="en-US" sz="1200" dirty="0">
                <a:solidFill>
                  <a:srgbClr val="111111"/>
                </a:solidFill>
                <a:latin typeface="Amazon Ember" charset="0"/>
              </a:rPr>
              <a:t> </a:t>
            </a:r>
            <a:r>
              <a:rPr lang="en-US" sz="1200" dirty="0">
                <a:solidFill>
                  <a:srgbClr val="555555"/>
                </a:solidFill>
                <a:latin typeface="Amazon Ember" charset="0"/>
              </a:rPr>
              <a:t>(Author)</a:t>
            </a:r>
            <a:endParaRPr lang="en-US" sz="1200" b="0" i="0" dirty="0">
              <a:solidFill>
                <a:srgbClr val="111111"/>
              </a:solidFill>
              <a:effectLst/>
              <a:latin typeface="Amazon Ember" charset="0"/>
            </a:endParaRPr>
          </a:p>
        </p:txBody>
      </p:sp>
    </p:spTree>
    <p:extLst>
      <p:ext uri="{BB962C8B-B14F-4D97-AF65-F5344CB8AC3E}">
        <p14:creationId xmlns:p14="http://schemas.microsoft.com/office/powerpoint/2010/main" val="413420802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FA7028B-6285-93CC-A6C3-E7661F38A7E6}"/>
              </a:ext>
            </a:extLst>
          </p:cNvPr>
          <p:cNvSpPr>
            <a:spLocks noGrp="1"/>
          </p:cNvSpPr>
          <p:nvPr>
            <p:ph idx="1"/>
          </p:nvPr>
        </p:nvSpPr>
        <p:spPr/>
        <p:txBody>
          <a:bodyPr/>
          <a:lstStyle/>
          <a:p>
            <a:endParaRPr lang="en-US" dirty="0"/>
          </a:p>
          <a:p>
            <a:endParaRPr lang="en-US" dirty="0"/>
          </a:p>
          <a:p>
            <a:endParaRPr lang="en-US" dirty="0"/>
          </a:p>
          <a:p>
            <a:pPr marL="0" indent="0">
              <a:buNone/>
            </a:pPr>
            <a:r>
              <a:rPr lang="en-US" dirty="0"/>
              <a:t>Switch to Notebook</a:t>
            </a:r>
          </a:p>
        </p:txBody>
      </p:sp>
    </p:spTree>
    <p:extLst>
      <p:ext uri="{BB962C8B-B14F-4D97-AF65-F5344CB8AC3E}">
        <p14:creationId xmlns:p14="http://schemas.microsoft.com/office/powerpoint/2010/main" val="378369353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8">
            <a:extLst>
              <a:ext uri="{FF2B5EF4-FFF2-40B4-BE49-F238E27FC236}">
                <a16:creationId xmlns:a16="http://schemas.microsoft.com/office/drawing/2014/main" id="{B6035C87-35FA-374A-9083-75575E10BC47}"/>
              </a:ext>
            </a:extLst>
          </p:cNvPr>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MongoDB</a:t>
            </a:r>
            <a:endParaRPr kumimoji="0" lang="en-US" altLang="en-US" sz="16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2" name="TextBox 9">
            <a:extLst>
              <a:ext uri="{FF2B5EF4-FFF2-40B4-BE49-F238E27FC236}">
                <a16:creationId xmlns:a16="http://schemas.microsoft.com/office/drawing/2014/main" id="{8F7BC67E-4555-76BF-1D0A-68D3099861E8}"/>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800" b="1" i="0" u="none" strike="noStrike" kern="1200" cap="none" spc="0" normalizeH="0" baseline="0" noProof="0" smtClean="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71</a:t>
            </a:fld>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COMS W4111_002_2023_1 -  Lecture 8: Module II, NoSQL, Document DBs		© Donald F. Ferguson, 2023</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52453735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1F47027-E758-E04A-BA50-0568F086328D}"/>
              </a:ext>
            </a:extLst>
          </p:cNvPr>
          <p:cNvSpPr>
            <a:spLocks noGrp="1"/>
          </p:cNvSpPr>
          <p:nvPr>
            <p:ph type="title"/>
          </p:nvPr>
        </p:nvSpPr>
        <p:spPr/>
        <p:txBody>
          <a:bodyPr/>
          <a:lstStyle/>
          <a:p>
            <a:r>
              <a:rPr lang="en-US" dirty="0"/>
              <a:t>MongoDB Concepts</a:t>
            </a:r>
          </a:p>
        </p:txBody>
      </p:sp>
      <p:graphicFrame>
        <p:nvGraphicFramePr>
          <p:cNvPr id="4" name="Table 3">
            <a:extLst>
              <a:ext uri="{FF2B5EF4-FFF2-40B4-BE49-F238E27FC236}">
                <a16:creationId xmlns:a16="http://schemas.microsoft.com/office/drawing/2014/main" id="{D60E593C-0D2D-E14F-AB4B-74EBC73F29B9}"/>
              </a:ext>
            </a:extLst>
          </p:cNvPr>
          <p:cNvGraphicFramePr>
            <a:graphicFrameLocks noGrp="1"/>
          </p:cNvGraphicFramePr>
          <p:nvPr/>
        </p:nvGraphicFramePr>
        <p:xfrm>
          <a:off x="228600" y="590550"/>
          <a:ext cx="7162800" cy="3887112"/>
        </p:xfrm>
        <a:graphic>
          <a:graphicData uri="http://schemas.openxmlformats.org/drawingml/2006/table">
            <a:tbl>
              <a:tblPr/>
              <a:tblGrid>
                <a:gridCol w="2667000">
                  <a:extLst>
                    <a:ext uri="{9D8B030D-6E8A-4147-A177-3AD203B41FA5}">
                      <a16:colId xmlns:a16="http://schemas.microsoft.com/office/drawing/2014/main" val="1420736730"/>
                    </a:ext>
                  </a:extLst>
                </a:gridCol>
                <a:gridCol w="734330">
                  <a:extLst>
                    <a:ext uri="{9D8B030D-6E8A-4147-A177-3AD203B41FA5}">
                      <a16:colId xmlns:a16="http://schemas.microsoft.com/office/drawing/2014/main" val="4030256092"/>
                    </a:ext>
                  </a:extLst>
                </a:gridCol>
                <a:gridCol w="3761470">
                  <a:extLst>
                    <a:ext uri="{9D8B030D-6E8A-4147-A177-3AD203B41FA5}">
                      <a16:colId xmlns:a16="http://schemas.microsoft.com/office/drawing/2014/main" val="328468172"/>
                    </a:ext>
                  </a:extLst>
                </a:gridCol>
              </a:tblGrid>
              <a:tr h="306526">
                <a:tc>
                  <a:txBody>
                    <a:bodyPr/>
                    <a:lstStyle/>
                    <a:p>
                      <a:pPr algn="ctr" fontAlgn="t"/>
                      <a:r>
                        <a:rPr lang="en-US" sz="1300" dirty="0">
                          <a:effectLst/>
                        </a:rPr>
                        <a:t>RDBMS</a:t>
                      </a:r>
                    </a:p>
                  </a:txBody>
                  <a:tcPr marL="54737" marR="54737" marT="54737" marB="547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gridSpan="2">
                  <a:txBody>
                    <a:bodyPr/>
                    <a:lstStyle/>
                    <a:p>
                      <a:pPr algn="ctr" fontAlgn="t"/>
                      <a:r>
                        <a:rPr lang="en-US" sz="1300">
                          <a:effectLst/>
                        </a:rPr>
                        <a:t>MongoDB</a:t>
                      </a:r>
                      <a:endParaRPr lang="en-US" sz="1300" dirty="0">
                        <a:effectLst/>
                      </a:endParaRPr>
                    </a:p>
                  </a:txBody>
                  <a:tcPr marL="54737" marR="54737" marT="54737" marB="547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hMerge="1">
                  <a:txBody>
                    <a:bodyPr/>
                    <a:lstStyle/>
                    <a:p>
                      <a:pPr algn="ctr" fontAlgn="t"/>
                      <a:r>
                        <a:rPr lang="en-US" sz="1300">
                          <a:effectLst/>
                        </a:rPr>
                        <a:t>MongoDB</a:t>
                      </a:r>
                    </a:p>
                  </a:txBody>
                  <a:tcPr marL="54737" marR="54737" marT="54737" marB="547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extLst>
                  <a:ext uri="{0D108BD9-81ED-4DB2-BD59-A6C34878D82A}">
                    <a16:rowId xmlns:a16="http://schemas.microsoft.com/office/drawing/2014/main" val="1986084938"/>
                  </a:ext>
                </a:extLst>
              </a:tr>
              <a:tr h="306526">
                <a:tc>
                  <a:txBody>
                    <a:bodyPr/>
                    <a:lstStyle/>
                    <a:p>
                      <a:pPr fontAlgn="t"/>
                      <a:r>
                        <a:rPr lang="en-US" sz="1300">
                          <a:effectLst/>
                        </a:rPr>
                        <a:t>Database</a:t>
                      </a:r>
                    </a:p>
                  </a:txBody>
                  <a:tcPr marL="54737" marR="54737" marT="54737" marB="547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gridSpan="2">
                  <a:txBody>
                    <a:bodyPr/>
                    <a:lstStyle/>
                    <a:p>
                      <a:pPr fontAlgn="t"/>
                      <a:r>
                        <a:rPr lang="en-US" sz="1300">
                          <a:effectLst/>
                        </a:rPr>
                        <a:t>Database</a:t>
                      </a:r>
                    </a:p>
                  </a:txBody>
                  <a:tcPr marL="54737" marR="54737" marT="54737" marB="547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hMerge="1">
                  <a:txBody>
                    <a:bodyPr/>
                    <a:lstStyle/>
                    <a:p>
                      <a:pPr fontAlgn="t"/>
                      <a:r>
                        <a:rPr lang="en-US" sz="1300">
                          <a:effectLst/>
                        </a:rPr>
                        <a:t>Database</a:t>
                      </a:r>
                    </a:p>
                  </a:txBody>
                  <a:tcPr marL="54737" marR="54737" marT="54737" marB="547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2127154291"/>
                  </a:ext>
                </a:extLst>
              </a:tr>
              <a:tr h="306526">
                <a:tc>
                  <a:txBody>
                    <a:bodyPr/>
                    <a:lstStyle/>
                    <a:p>
                      <a:pPr fontAlgn="t"/>
                      <a:r>
                        <a:rPr lang="en-US" sz="1300">
                          <a:effectLst/>
                        </a:rPr>
                        <a:t>Table</a:t>
                      </a:r>
                    </a:p>
                  </a:txBody>
                  <a:tcPr marL="54737" marR="54737" marT="54737" marB="547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gridSpan="2">
                  <a:txBody>
                    <a:bodyPr/>
                    <a:lstStyle/>
                    <a:p>
                      <a:pPr fontAlgn="t"/>
                      <a:r>
                        <a:rPr lang="en-US" sz="1300">
                          <a:effectLst/>
                        </a:rPr>
                        <a:t>Collection</a:t>
                      </a:r>
                    </a:p>
                  </a:txBody>
                  <a:tcPr marL="54737" marR="54737" marT="54737" marB="547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hMerge="1">
                  <a:txBody>
                    <a:bodyPr/>
                    <a:lstStyle/>
                    <a:p>
                      <a:pPr fontAlgn="t"/>
                      <a:r>
                        <a:rPr lang="en-US" sz="1300">
                          <a:effectLst/>
                        </a:rPr>
                        <a:t>Collection</a:t>
                      </a:r>
                    </a:p>
                  </a:txBody>
                  <a:tcPr marL="54737" marR="54737" marT="54737" marB="547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10157050"/>
                  </a:ext>
                </a:extLst>
              </a:tr>
              <a:tr h="306526">
                <a:tc>
                  <a:txBody>
                    <a:bodyPr/>
                    <a:lstStyle/>
                    <a:p>
                      <a:pPr fontAlgn="t"/>
                      <a:r>
                        <a:rPr lang="en-US" sz="1300">
                          <a:effectLst/>
                        </a:rPr>
                        <a:t>Tuple/Row</a:t>
                      </a:r>
                    </a:p>
                  </a:txBody>
                  <a:tcPr marL="54737" marR="54737" marT="54737" marB="547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gridSpan="2">
                  <a:txBody>
                    <a:bodyPr/>
                    <a:lstStyle/>
                    <a:p>
                      <a:pPr fontAlgn="t"/>
                      <a:r>
                        <a:rPr lang="en-US" sz="1300">
                          <a:effectLst/>
                        </a:rPr>
                        <a:t>Document</a:t>
                      </a:r>
                    </a:p>
                  </a:txBody>
                  <a:tcPr marL="54737" marR="54737" marT="54737" marB="547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hMerge="1">
                  <a:txBody>
                    <a:bodyPr/>
                    <a:lstStyle/>
                    <a:p>
                      <a:pPr fontAlgn="t"/>
                      <a:r>
                        <a:rPr lang="en-US" sz="1300">
                          <a:effectLst/>
                        </a:rPr>
                        <a:t>Document</a:t>
                      </a:r>
                    </a:p>
                  </a:txBody>
                  <a:tcPr marL="54737" marR="54737" marT="54737" marB="547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981369010"/>
                  </a:ext>
                </a:extLst>
              </a:tr>
              <a:tr h="306526">
                <a:tc>
                  <a:txBody>
                    <a:bodyPr/>
                    <a:lstStyle/>
                    <a:p>
                      <a:pPr fontAlgn="t"/>
                      <a:r>
                        <a:rPr lang="en-US" sz="1300">
                          <a:effectLst/>
                        </a:rPr>
                        <a:t>column</a:t>
                      </a:r>
                    </a:p>
                  </a:txBody>
                  <a:tcPr marL="54737" marR="54737" marT="54737" marB="547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gridSpan="2">
                  <a:txBody>
                    <a:bodyPr/>
                    <a:lstStyle/>
                    <a:p>
                      <a:pPr fontAlgn="t"/>
                      <a:r>
                        <a:rPr lang="en-US" sz="1300">
                          <a:effectLst/>
                        </a:rPr>
                        <a:t>Field</a:t>
                      </a:r>
                    </a:p>
                  </a:txBody>
                  <a:tcPr marL="54737" marR="54737" marT="54737" marB="547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hMerge="1">
                  <a:txBody>
                    <a:bodyPr/>
                    <a:lstStyle/>
                    <a:p>
                      <a:pPr fontAlgn="t"/>
                      <a:r>
                        <a:rPr lang="en-US" sz="1300">
                          <a:effectLst/>
                        </a:rPr>
                        <a:t>Field</a:t>
                      </a:r>
                    </a:p>
                  </a:txBody>
                  <a:tcPr marL="54737" marR="54737" marT="54737" marB="547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586193466"/>
                  </a:ext>
                </a:extLst>
              </a:tr>
              <a:tr h="306526">
                <a:tc>
                  <a:txBody>
                    <a:bodyPr/>
                    <a:lstStyle/>
                    <a:p>
                      <a:pPr fontAlgn="t"/>
                      <a:r>
                        <a:rPr lang="en-US" sz="1300">
                          <a:effectLst/>
                        </a:rPr>
                        <a:t>Table Join</a:t>
                      </a:r>
                    </a:p>
                  </a:txBody>
                  <a:tcPr marL="54737" marR="54737" marT="54737" marB="547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gridSpan="2">
                  <a:txBody>
                    <a:bodyPr/>
                    <a:lstStyle/>
                    <a:p>
                      <a:pPr fontAlgn="t"/>
                      <a:r>
                        <a:rPr lang="en-US" sz="1300">
                          <a:effectLst/>
                        </a:rPr>
                        <a:t>Embedded Documents</a:t>
                      </a:r>
                    </a:p>
                  </a:txBody>
                  <a:tcPr marL="54737" marR="54737" marT="54737" marB="547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hMerge="1">
                  <a:txBody>
                    <a:bodyPr/>
                    <a:lstStyle/>
                    <a:p>
                      <a:pPr fontAlgn="t"/>
                      <a:r>
                        <a:rPr lang="en-US" sz="1300">
                          <a:effectLst/>
                        </a:rPr>
                        <a:t>Embedded Documents</a:t>
                      </a:r>
                    </a:p>
                  </a:txBody>
                  <a:tcPr marL="54737" marR="54737" marT="54737" marB="547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2138965781"/>
                  </a:ext>
                </a:extLst>
              </a:tr>
              <a:tr h="503578">
                <a:tc>
                  <a:txBody>
                    <a:bodyPr/>
                    <a:lstStyle/>
                    <a:p>
                      <a:pPr fontAlgn="t"/>
                      <a:r>
                        <a:rPr lang="en-US" sz="1300">
                          <a:effectLst/>
                        </a:rPr>
                        <a:t>Primary Key</a:t>
                      </a:r>
                    </a:p>
                  </a:txBody>
                  <a:tcPr marL="54737" marR="54737" marT="54737" marB="547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gridSpan="2">
                  <a:txBody>
                    <a:bodyPr/>
                    <a:lstStyle/>
                    <a:p>
                      <a:pPr fontAlgn="t"/>
                      <a:r>
                        <a:rPr lang="en-US" sz="1300" dirty="0">
                          <a:effectLst/>
                        </a:rPr>
                        <a:t>Primary Key (Default key _id provided by MongoDB itself)</a:t>
                      </a:r>
                    </a:p>
                  </a:txBody>
                  <a:tcPr marL="54737" marR="54737" marT="54737" marB="547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hMerge="1">
                  <a:txBody>
                    <a:bodyPr/>
                    <a:lstStyle/>
                    <a:p>
                      <a:pPr fontAlgn="t"/>
                      <a:r>
                        <a:rPr lang="en-US" sz="1300">
                          <a:effectLst/>
                        </a:rPr>
                        <a:t>Primary Key (Default key _id provided by MongoDB itself)</a:t>
                      </a:r>
                    </a:p>
                  </a:txBody>
                  <a:tcPr marL="54737" marR="54737" marT="54737" marB="547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164015227"/>
                  </a:ext>
                </a:extLst>
              </a:tr>
              <a:tr h="306526">
                <a:tc gridSpan="3">
                  <a:txBody>
                    <a:bodyPr/>
                    <a:lstStyle/>
                    <a:p>
                      <a:pPr algn="ctr" fontAlgn="t"/>
                      <a:r>
                        <a:rPr lang="en-US" sz="1300" dirty="0">
                          <a:effectLst/>
                        </a:rPr>
                        <a:t>Database Server, Client, Tools, Packages</a:t>
                      </a:r>
                    </a:p>
                  </a:txBody>
                  <a:tcPr marL="54737" marR="54737" marT="54737" marB="547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35821286"/>
                  </a:ext>
                </a:extLst>
              </a:tr>
              <a:tr h="306526">
                <a:tc gridSpan="2">
                  <a:txBody>
                    <a:bodyPr/>
                    <a:lstStyle/>
                    <a:p>
                      <a:pPr fontAlgn="t"/>
                      <a:r>
                        <a:rPr lang="en-US" sz="1300">
                          <a:effectLst/>
                        </a:rPr>
                        <a:t>mysqld/Oracle</a:t>
                      </a:r>
                    </a:p>
                  </a:txBody>
                  <a:tcPr marL="54737" marR="54737" marT="54737" marB="547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hMerge="1">
                  <a:txBody>
                    <a:bodyPr/>
                    <a:lstStyle/>
                    <a:p>
                      <a:pPr fontAlgn="t"/>
                      <a:endParaRPr lang="en-US" sz="1300">
                        <a:effectLst/>
                      </a:endParaRPr>
                    </a:p>
                  </a:txBody>
                  <a:tcPr marL="54737" marR="54737" marT="54737" marB="547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sz="1300">
                          <a:effectLst/>
                        </a:rPr>
                        <a:t>mongod</a:t>
                      </a:r>
                    </a:p>
                  </a:txBody>
                  <a:tcPr marL="54737" marR="54737" marT="54737" marB="547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3490601876"/>
                  </a:ext>
                </a:extLst>
              </a:tr>
              <a:tr h="306526">
                <a:tc gridSpan="2">
                  <a:txBody>
                    <a:bodyPr/>
                    <a:lstStyle/>
                    <a:p>
                      <a:pPr fontAlgn="t"/>
                      <a:r>
                        <a:rPr lang="en-US" sz="1300">
                          <a:effectLst/>
                        </a:rPr>
                        <a:t>mysql/sqlplus</a:t>
                      </a:r>
                    </a:p>
                  </a:txBody>
                  <a:tcPr marL="54737" marR="54737" marT="54737" marB="547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hMerge="1">
                  <a:txBody>
                    <a:bodyPr/>
                    <a:lstStyle/>
                    <a:p>
                      <a:pPr fontAlgn="t"/>
                      <a:endParaRPr lang="en-US" sz="1300">
                        <a:effectLst/>
                      </a:endParaRPr>
                    </a:p>
                  </a:txBody>
                  <a:tcPr marL="54737" marR="54737" marT="54737" marB="547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sz="1300" dirty="0">
                          <a:effectLst/>
                        </a:rPr>
                        <a:t>mongo</a:t>
                      </a:r>
                    </a:p>
                  </a:txBody>
                  <a:tcPr marL="54737" marR="54737" marT="54737" marB="547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3109439536"/>
                  </a:ext>
                </a:extLst>
              </a:tr>
              <a:tr h="306526">
                <a:tc gridSpan="2">
                  <a:txBody>
                    <a:bodyPr/>
                    <a:lstStyle/>
                    <a:p>
                      <a:pPr fontAlgn="t"/>
                      <a:r>
                        <a:rPr lang="en-US" sz="1300" dirty="0" err="1">
                          <a:effectLst/>
                        </a:rPr>
                        <a:t>DataGrip</a:t>
                      </a:r>
                      <a:endParaRPr lang="en-US" sz="1300" dirty="0">
                        <a:effectLst/>
                      </a:endParaRPr>
                    </a:p>
                  </a:txBody>
                  <a:tcPr marL="54737" marR="54737" marT="54737" marB="547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hMerge="1">
                  <a:txBody>
                    <a:bodyPr/>
                    <a:lstStyle/>
                    <a:p>
                      <a:endParaRPr lang="en-US"/>
                    </a:p>
                  </a:txBody>
                  <a:tcPr/>
                </a:tc>
                <a:tc>
                  <a:txBody>
                    <a:bodyPr/>
                    <a:lstStyle/>
                    <a:p>
                      <a:pPr fontAlgn="t"/>
                      <a:r>
                        <a:rPr lang="en-US" sz="1300" dirty="0">
                          <a:effectLst/>
                        </a:rPr>
                        <a:t>Compass</a:t>
                      </a:r>
                    </a:p>
                  </a:txBody>
                  <a:tcPr marL="54737" marR="54737" marT="54737" marB="547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4000508375"/>
                  </a:ext>
                </a:extLst>
              </a:tr>
              <a:tr h="306526">
                <a:tc gridSpan="2">
                  <a:txBody>
                    <a:bodyPr/>
                    <a:lstStyle/>
                    <a:p>
                      <a:pPr fontAlgn="t"/>
                      <a:r>
                        <a:rPr lang="en-US" sz="1300" dirty="0" err="1">
                          <a:effectLst/>
                        </a:rPr>
                        <a:t>pymysql</a:t>
                      </a:r>
                      <a:endParaRPr lang="en-US" sz="1300" dirty="0">
                        <a:effectLst/>
                      </a:endParaRPr>
                    </a:p>
                  </a:txBody>
                  <a:tcPr marL="54737" marR="54737" marT="54737" marB="547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hMerge="1">
                  <a:txBody>
                    <a:bodyPr/>
                    <a:lstStyle/>
                    <a:p>
                      <a:endParaRPr lang="en-US"/>
                    </a:p>
                  </a:txBody>
                  <a:tcPr/>
                </a:tc>
                <a:tc>
                  <a:txBody>
                    <a:bodyPr/>
                    <a:lstStyle/>
                    <a:p>
                      <a:pPr fontAlgn="t"/>
                      <a:r>
                        <a:rPr lang="en-US" sz="1300" dirty="0" err="1">
                          <a:effectLst/>
                        </a:rPr>
                        <a:t>pymongo</a:t>
                      </a:r>
                      <a:endParaRPr lang="en-US" sz="1300" dirty="0">
                        <a:effectLst/>
                      </a:endParaRPr>
                    </a:p>
                  </a:txBody>
                  <a:tcPr marL="54737" marR="54737" marT="54737" marB="547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630390579"/>
                  </a:ext>
                </a:extLst>
              </a:tr>
            </a:tbl>
          </a:graphicData>
        </a:graphic>
      </p:graphicFrame>
    </p:spTree>
    <p:extLst>
      <p:ext uri="{BB962C8B-B14F-4D97-AF65-F5344CB8AC3E}">
        <p14:creationId xmlns:p14="http://schemas.microsoft.com/office/powerpoint/2010/main" val="226557084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E13BF69-E35B-0341-BDC8-C17760F351E0}"/>
              </a:ext>
            </a:extLst>
          </p:cNvPr>
          <p:cNvSpPr>
            <a:spLocks noGrp="1"/>
          </p:cNvSpPr>
          <p:nvPr>
            <p:ph idx="1"/>
          </p:nvPr>
        </p:nvSpPr>
        <p:spPr>
          <a:xfrm>
            <a:off x="152400" y="590550"/>
            <a:ext cx="4038600" cy="4038600"/>
          </a:xfrm>
        </p:spPr>
        <p:txBody>
          <a:bodyPr/>
          <a:lstStyle/>
          <a:p>
            <a:pPr marL="0" indent="0">
              <a:buNone/>
            </a:pPr>
            <a:r>
              <a:rPr lang="en-US" dirty="0"/>
              <a:t>Basic Operations:</a:t>
            </a:r>
          </a:p>
          <a:p>
            <a:pPr lvl="1"/>
            <a:r>
              <a:rPr lang="en-US" dirty="0"/>
              <a:t>Create database</a:t>
            </a:r>
          </a:p>
          <a:p>
            <a:pPr lvl="1"/>
            <a:r>
              <a:rPr lang="en-US" dirty="0"/>
              <a:t>Create collection</a:t>
            </a:r>
          </a:p>
          <a:p>
            <a:pPr lvl="1"/>
            <a:r>
              <a:rPr lang="en-US" dirty="0"/>
              <a:t>Create-Retrieve-Update-Delete (CRUD):</a:t>
            </a:r>
          </a:p>
          <a:p>
            <a:pPr lvl="2"/>
            <a:r>
              <a:rPr lang="en-US" dirty="0"/>
              <a:t>Create: insert()</a:t>
            </a:r>
          </a:p>
          <a:p>
            <a:pPr lvl="2"/>
            <a:r>
              <a:rPr lang="en-US" dirty="0"/>
              <a:t>Retrieve:</a:t>
            </a:r>
          </a:p>
          <a:p>
            <a:pPr lvl="3"/>
            <a:r>
              <a:rPr lang="en-US" dirty="0"/>
              <a:t>find()</a:t>
            </a:r>
          </a:p>
          <a:p>
            <a:pPr lvl="3"/>
            <a:r>
              <a:rPr lang="en-US" dirty="0" err="1"/>
              <a:t>find_one</a:t>
            </a:r>
            <a:r>
              <a:rPr lang="en-US" dirty="0"/>
              <a:t>()</a:t>
            </a:r>
          </a:p>
          <a:p>
            <a:pPr lvl="2"/>
            <a:r>
              <a:rPr lang="en-US" dirty="0"/>
              <a:t>Update: update()</a:t>
            </a:r>
          </a:p>
          <a:p>
            <a:pPr lvl="2"/>
            <a:r>
              <a:rPr lang="en-US" dirty="0"/>
              <a:t>Delete: remove()</a:t>
            </a:r>
          </a:p>
          <a:p>
            <a:pPr marL="457200" lvl="1" indent="0">
              <a:buNone/>
            </a:pPr>
            <a:endParaRPr lang="en-US" dirty="0"/>
          </a:p>
        </p:txBody>
      </p:sp>
      <p:sp>
        <p:nvSpPr>
          <p:cNvPr id="3" name="Title 2">
            <a:extLst>
              <a:ext uri="{FF2B5EF4-FFF2-40B4-BE49-F238E27FC236}">
                <a16:creationId xmlns:a16="http://schemas.microsoft.com/office/drawing/2014/main" id="{24E5A588-71B7-EE4D-BF9A-5AAC447140B7}"/>
              </a:ext>
            </a:extLst>
          </p:cNvPr>
          <p:cNvSpPr>
            <a:spLocks noGrp="1"/>
          </p:cNvSpPr>
          <p:nvPr>
            <p:ph type="title"/>
          </p:nvPr>
        </p:nvSpPr>
        <p:spPr/>
        <p:txBody>
          <a:bodyPr/>
          <a:lstStyle/>
          <a:p>
            <a:r>
              <a:rPr lang="en-US" dirty="0"/>
              <a:t>Core Operations</a:t>
            </a:r>
          </a:p>
        </p:txBody>
      </p:sp>
      <p:sp>
        <p:nvSpPr>
          <p:cNvPr id="4" name="Content Placeholder 1">
            <a:extLst>
              <a:ext uri="{FF2B5EF4-FFF2-40B4-BE49-F238E27FC236}">
                <a16:creationId xmlns:a16="http://schemas.microsoft.com/office/drawing/2014/main" id="{30CA4EAF-3903-2E4F-BE60-434B2605F8C1}"/>
              </a:ext>
            </a:extLst>
          </p:cNvPr>
          <p:cNvSpPr txBox="1">
            <a:spLocks/>
          </p:cNvSpPr>
          <p:nvPr/>
        </p:nvSpPr>
        <p:spPr>
          <a:xfrm>
            <a:off x="4982183" y="590550"/>
            <a:ext cx="4038600" cy="4038600"/>
          </a:xfrm>
          <a:prstGeom prst="rect">
            <a:avLst/>
          </a:prstGeom>
        </p:spPr>
        <p:txBody>
          <a:bodyPr/>
          <a:lstStyle>
            <a:lvl1pPr marL="342900" indent="-3429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1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16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14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14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charset="0"/>
              <a:buNone/>
            </a:pPr>
            <a:r>
              <a:rPr lang="en-US" dirty="0"/>
              <a:t>More Advanced Concepts:</a:t>
            </a:r>
          </a:p>
          <a:p>
            <a:pPr lvl="1"/>
            <a:r>
              <a:rPr lang="en-US" dirty="0"/>
              <a:t>Limit</a:t>
            </a:r>
          </a:p>
          <a:p>
            <a:pPr lvl="1"/>
            <a:r>
              <a:rPr lang="en-US" dirty="0"/>
              <a:t>Sort</a:t>
            </a:r>
          </a:p>
          <a:p>
            <a:pPr lvl="1"/>
            <a:r>
              <a:rPr lang="en-US" dirty="0"/>
              <a:t>Aggregation Pipelines</a:t>
            </a:r>
          </a:p>
          <a:p>
            <a:pPr lvl="2"/>
            <a:r>
              <a:rPr lang="en-US" dirty="0"/>
              <a:t>Merge</a:t>
            </a:r>
          </a:p>
          <a:p>
            <a:pPr lvl="2"/>
            <a:r>
              <a:rPr lang="en-US" dirty="0"/>
              <a:t>Union</a:t>
            </a:r>
          </a:p>
          <a:p>
            <a:pPr lvl="2"/>
            <a:r>
              <a:rPr lang="en-US" dirty="0"/>
              <a:t>Lookup</a:t>
            </a:r>
          </a:p>
          <a:p>
            <a:pPr lvl="2"/>
            <a:r>
              <a:rPr lang="en-US" dirty="0"/>
              <a:t>Match</a:t>
            </a:r>
          </a:p>
          <a:p>
            <a:pPr lvl="2"/>
            <a:r>
              <a:rPr lang="en-US" dirty="0"/>
              <a:t>Merge</a:t>
            </a:r>
          </a:p>
          <a:p>
            <a:pPr lvl="2"/>
            <a:r>
              <a:rPr lang="en-US" dirty="0"/>
              <a:t>Sample</a:t>
            </a:r>
          </a:p>
          <a:p>
            <a:pPr lvl="2"/>
            <a:r>
              <a:rPr lang="en-US" dirty="0"/>
              <a:t>... ...</a:t>
            </a:r>
          </a:p>
        </p:txBody>
      </p:sp>
      <p:sp>
        <p:nvSpPr>
          <p:cNvPr id="5" name="TextBox 4">
            <a:extLst>
              <a:ext uri="{FF2B5EF4-FFF2-40B4-BE49-F238E27FC236}">
                <a16:creationId xmlns:a16="http://schemas.microsoft.com/office/drawing/2014/main" id="{85312B54-D860-A74E-8753-2B2788A628A4}"/>
              </a:ext>
            </a:extLst>
          </p:cNvPr>
          <p:cNvSpPr txBox="1"/>
          <p:nvPr/>
        </p:nvSpPr>
        <p:spPr>
          <a:xfrm>
            <a:off x="123217" y="4152840"/>
            <a:ext cx="8508419" cy="369332"/>
          </a:xfrm>
          <a:prstGeom prst="rect">
            <a:avLst/>
          </a:prstGeom>
          <a:noFill/>
        </p:spPr>
        <p:txBody>
          <a:bodyPr wrap="none" rtlCol="0">
            <a:spAutoFit/>
          </a:bodyPr>
          <a:lstStyle/>
          <a:p>
            <a:r>
              <a:rPr lang="en-US" dirty="0"/>
              <a:t>We will just cover the basics for now and may cover more things in HW or other lectures.</a:t>
            </a:r>
          </a:p>
        </p:txBody>
      </p:sp>
    </p:spTree>
    <p:extLst>
      <p:ext uri="{BB962C8B-B14F-4D97-AF65-F5344CB8AC3E}">
        <p14:creationId xmlns:p14="http://schemas.microsoft.com/office/powerpoint/2010/main" val="63204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53B8B19-4E98-244F-A99C-EA014A5E8AD9}"/>
              </a:ext>
            </a:extLst>
          </p:cNvPr>
          <p:cNvSpPr>
            <a:spLocks noGrp="1"/>
          </p:cNvSpPr>
          <p:nvPr>
            <p:ph idx="1"/>
          </p:nvPr>
        </p:nvSpPr>
        <p:spPr>
          <a:xfrm>
            <a:off x="152400" y="590550"/>
            <a:ext cx="3581400" cy="4038600"/>
          </a:xfrm>
        </p:spPr>
        <p:txBody>
          <a:bodyPr/>
          <a:lstStyle/>
          <a:p>
            <a:r>
              <a:rPr lang="en-US" sz="1600" dirty="0"/>
              <a:t>Note:</a:t>
            </a:r>
          </a:p>
          <a:p>
            <a:pPr lvl="1"/>
            <a:r>
              <a:rPr lang="en-US" sz="1400" dirty="0"/>
              <a:t>MongoDB uses a more </a:t>
            </a:r>
            <a:r>
              <a:rPr lang="en-US" sz="1400" dirty="0" err="1"/>
              <a:t>pymysql</a:t>
            </a:r>
            <a:r>
              <a:rPr lang="en-US" sz="1400" dirty="0"/>
              <a:t> approach, e.g. an API, than pure declarative languages like SQL.</a:t>
            </a:r>
          </a:p>
          <a:p>
            <a:pPr lvl="1"/>
            <a:r>
              <a:rPr lang="en-US" sz="1400" dirty="0"/>
              <a:t>The parameters for find() are where the declarative language appears.</a:t>
            </a:r>
          </a:p>
          <a:p>
            <a:r>
              <a:rPr lang="en-US" sz="1600" dirty="0"/>
              <a:t>The basic forms of find() and </a:t>
            </a:r>
            <a:r>
              <a:rPr lang="en-US" sz="1600" dirty="0" err="1"/>
              <a:t>find_one</a:t>
            </a:r>
            <a:r>
              <a:rPr lang="en-US" sz="1600" dirty="0"/>
              <a:t>() have two parameters:</a:t>
            </a:r>
          </a:p>
          <a:p>
            <a:pPr lvl="1"/>
            <a:r>
              <a:rPr lang="en-US" sz="1400" i="1" dirty="0"/>
              <a:t>filter expression</a:t>
            </a:r>
          </a:p>
          <a:p>
            <a:pPr lvl="1"/>
            <a:r>
              <a:rPr lang="en-US" sz="1400" i="1" dirty="0"/>
              <a:t>Project expression</a:t>
            </a:r>
          </a:p>
          <a:p>
            <a:r>
              <a:rPr lang="en-US" sz="1600" dirty="0"/>
              <a:t>You can use the Compass tool</a:t>
            </a:r>
            <a:br>
              <a:rPr lang="en-US" sz="1600" dirty="0"/>
            </a:br>
            <a:r>
              <a:rPr lang="en-US" sz="1600" dirty="0"/>
              <a:t>and screen captures for some HW and exam answers.</a:t>
            </a:r>
          </a:p>
          <a:p>
            <a:r>
              <a:rPr lang="en-US" sz="1600" dirty="0"/>
              <a:t>What if I want the answer in a </a:t>
            </a:r>
            <a:r>
              <a:rPr lang="en-US" sz="1600" dirty="0" err="1"/>
              <a:t>Jupyter</a:t>
            </a:r>
            <a:r>
              <a:rPr lang="en-US" sz="1600" dirty="0"/>
              <a:t> Notebook?</a:t>
            </a:r>
          </a:p>
        </p:txBody>
      </p:sp>
      <p:sp>
        <p:nvSpPr>
          <p:cNvPr id="3" name="Title 2">
            <a:extLst>
              <a:ext uri="{FF2B5EF4-FFF2-40B4-BE49-F238E27FC236}">
                <a16:creationId xmlns:a16="http://schemas.microsoft.com/office/drawing/2014/main" id="{BF5FD407-0A61-FD4E-9E29-AED6BFBCA6CC}"/>
              </a:ext>
            </a:extLst>
          </p:cNvPr>
          <p:cNvSpPr>
            <a:spLocks noGrp="1"/>
          </p:cNvSpPr>
          <p:nvPr>
            <p:ph type="title"/>
          </p:nvPr>
        </p:nvSpPr>
        <p:spPr/>
        <p:txBody>
          <a:bodyPr/>
          <a:lstStyle/>
          <a:p>
            <a:r>
              <a:rPr lang="en-US" dirty="0"/>
              <a:t>find()</a:t>
            </a:r>
          </a:p>
        </p:txBody>
      </p:sp>
      <p:pic>
        <p:nvPicPr>
          <p:cNvPr id="4" name="Picture 3">
            <a:extLst>
              <a:ext uri="{FF2B5EF4-FFF2-40B4-BE49-F238E27FC236}">
                <a16:creationId xmlns:a16="http://schemas.microsoft.com/office/drawing/2014/main" id="{51DF943A-2D33-4741-9ECF-A17B6AAB17E6}"/>
              </a:ext>
            </a:extLst>
          </p:cNvPr>
          <p:cNvPicPr>
            <a:picLocks noChangeAspect="1"/>
          </p:cNvPicPr>
          <p:nvPr/>
        </p:nvPicPr>
        <p:blipFill>
          <a:blip r:embed="rId2"/>
          <a:stretch>
            <a:fillRect/>
          </a:stretch>
        </p:blipFill>
        <p:spPr>
          <a:xfrm>
            <a:off x="3819227" y="361950"/>
            <a:ext cx="5183722" cy="3943350"/>
          </a:xfrm>
          <a:prstGeom prst="rect">
            <a:avLst/>
          </a:prstGeom>
        </p:spPr>
      </p:pic>
    </p:spTree>
    <p:extLst>
      <p:ext uri="{BB962C8B-B14F-4D97-AF65-F5344CB8AC3E}">
        <p14:creationId xmlns:p14="http://schemas.microsoft.com/office/powerpoint/2010/main" val="5874003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C7B9CF9-0748-514A-B06D-00D55E267069}"/>
              </a:ext>
            </a:extLst>
          </p:cNvPr>
          <p:cNvSpPr>
            <a:spLocks noGrp="1"/>
          </p:cNvSpPr>
          <p:nvPr>
            <p:ph type="title"/>
          </p:nvPr>
        </p:nvSpPr>
        <p:spPr/>
        <p:txBody>
          <a:bodyPr/>
          <a:lstStyle/>
          <a:p>
            <a:r>
              <a:rPr lang="en-US" dirty="0"/>
              <a:t>Generate Code</a:t>
            </a:r>
          </a:p>
        </p:txBody>
      </p:sp>
      <p:pic>
        <p:nvPicPr>
          <p:cNvPr id="7" name="Picture 6">
            <a:extLst>
              <a:ext uri="{FF2B5EF4-FFF2-40B4-BE49-F238E27FC236}">
                <a16:creationId xmlns:a16="http://schemas.microsoft.com/office/drawing/2014/main" id="{A6819762-174E-7049-94A5-9BDE51BB73C2}"/>
              </a:ext>
            </a:extLst>
          </p:cNvPr>
          <p:cNvPicPr>
            <a:picLocks noChangeAspect="1"/>
          </p:cNvPicPr>
          <p:nvPr/>
        </p:nvPicPr>
        <p:blipFill>
          <a:blip r:embed="rId2"/>
          <a:stretch>
            <a:fillRect/>
          </a:stretch>
        </p:blipFill>
        <p:spPr>
          <a:xfrm>
            <a:off x="35668" y="563197"/>
            <a:ext cx="6565309" cy="4017106"/>
          </a:xfrm>
          <a:prstGeom prst="rect">
            <a:avLst/>
          </a:prstGeom>
        </p:spPr>
      </p:pic>
      <p:sp>
        <p:nvSpPr>
          <p:cNvPr id="8" name="Rectangle 7">
            <a:extLst>
              <a:ext uri="{FF2B5EF4-FFF2-40B4-BE49-F238E27FC236}">
                <a16:creationId xmlns:a16="http://schemas.microsoft.com/office/drawing/2014/main" id="{9E70E515-DBEF-ED40-B9F0-947C9C7D9F27}"/>
              </a:ext>
            </a:extLst>
          </p:cNvPr>
          <p:cNvSpPr/>
          <p:nvPr/>
        </p:nvSpPr>
        <p:spPr>
          <a:xfrm>
            <a:off x="6324600" y="1276350"/>
            <a:ext cx="381000" cy="228600"/>
          </a:xfrm>
          <a:prstGeom prst="rect">
            <a:avLst/>
          </a:prstGeom>
          <a:noFill/>
          <a:ln w="571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8CF8EB7F-B5A8-8B4B-97E8-45F42F976A33}"/>
              </a:ext>
            </a:extLst>
          </p:cNvPr>
          <p:cNvSpPr txBox="1"/>
          <p:nvPr/>
        </p:nvSpPr>
        <p:spPr>
          <a:xfrm>
            <a:off x="6674796" y="1674218"/>
            <a:ext cx="2549096" cy="1815882"/>
          </a:xfrm>
          <a:prstGeom prst="rect">
            <a:avLst/>
          </a:prstGeom>
          <a:noFill/>
        </p:spPr>
        <p:txBody>
          <a:bodyPr wrap="none" rtlCol="0">
            <a:spAutoFit/>
          </a:bodyPr>
          <a:lstStyle/>
          <a:p>
            <a:pPr marL="285750" indent="-285750">
              <a:buFont typeface="Arial" panose="020B0604020202020204" pitchFamily="34" charset="0"/>
              <a:buChar char="•"/>
            </a:pPr>
            <a:r>
              <a:rPr lang="en-US" sz="1400" dirty="0"/>
              <a:t>Choose Export to Language.</a:t>
            </a:r>
          </a:p>
          <a:p>
            <a:pPr marL="285750" indent="-285750">
              <a:buFont typeface="Arial" panose="020B0604020202020204" pitchFamily="34" charset="0"/>
              <a:buChar char="•"/>
            </a:pPr>
            <a:r>
              <a:rPr lang="en-US" sz="1400" dirty="0"/>
              <a:t>Copy into the notebook.</a:t>
            </a:r>
          </a:p>
          <a:p>
            <a:pPr marL="285750" indent="-285750">
              <a:buFont typeface="Arial" panose="020B0604020202020204" pitchFamily="34" charset="0"/>
              <a:buChar char="•"/>
            </a:pPr>
            <a:r>
              <a:rPr lang="en-US" sz="1400" dirty="0"/>
              <a:t>The export has an option</a:t>
            </a:r>
            <a:br>
              <a:rPr lang="en-US" sz="1400" dirty="0"/>
            </a:br>
            <a:r>
              <a:rPr lang="en-US" sz="1400" dirty="0"/>
              <a:t>to include all the connection</a:t>
            </a:r>
            <a:br>
              <a:rPr lang="en-US" sz="1400" dirty="0"/>
            </a:br>
            <a:r>
              <a:rPr lang="en-US" sz="1400" dirty="0"/>
              <a:t>setup, choosing DB, ... ...</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a:solidFill>
                  <a:srgbClr val="FF0000"/>
                </a:solidFill>
              </a:rPr>
              <a:t>Switch to Notebook</a:t>
            </a:r>
          </a:p>
        </p:txBody>
      </p:sp>
    </p:spTree>
    <p:extLst>
      <p:ext uri="{BB962C8B-B14F-4D97-AF65-F5344CB8AC3E}">
        <p14:creationId xmlns:p14="http://schemas.microsoft.com/office/powerpoint/2010/main" val="318575579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39B5D183-EB42-D54C-983D-C8F810BC79E5}"/>
              </a:ext>
            </a:extLst>
          </p:cNvPr>
          <p:cNvSpPr>
            <a:spLocks noGrp="1"/>
          </p:cNvSpPr>
          <p:nvPr>
            <p:ph idx="1"/>
          </p:nvPr>
        </p:nvSpPr>
        <p:spPr>
          <a:xfrm>
            <a:off x="4876800" y="590550"/>
            <a:ext cx="4114800" cy="4038600"/>
          </a:xfrm>
        </p:spPr>
        <p:txBody>
          <a:bodyPr/>
          <a:lstStyle/>
          <a:p>
            <a:r>
              <a:rPr lang="en-US" sz="1800" dirty="0"/>
              <a:t>The query returns documents</a:t>
            </a:r>
            <a:br>
              <a:rPr lang="en-US" sz="1800" dirty="0"/>
            </a:br>
            <a:r>
              <a:rPr lang="en-US" sz="1800" dirty="0"/>
              <a:t>that match.</a:t>
            </a:r>
          </a:p>
          <a:p>
            <a:pPr lvl="1"/>
            <a:r>
              <a:rPr lang="en-US" sz="1600" dirty="0"/>
              <a:t>The document is “Large” and has</a:t>
            </a:r>
            <a:br>
              <a:rPr lang="en-US" sz="1600" dirty="0"/>
            </a:br>
            <a:r>
              <a:rPr lang="en-US" sz="1600" dirty="0"/>
              <a:t>and episodes and seasons.</a:t>
            </a:r>
          </a:p>
          <a:p>
            <a:pPr lvl="1"/>
            <a:r>
              <a:rPr lang="en-US" sz="1600" dirty="0"/>
              <a:t>If you do a $project requesting</a:t>
            </a:r>
            <a:br>
              <a:rPr lang="en-US" sz="1600" dirty="0"/>
            </a:br>
            <a:r>
              <a:rPr lang="en-US" sz="1600" dirty="0"/>
              <a:t>episodes/episode content,</a:t>
            </a:r>
          </a:p>
          <a:p>
            <a:pPr lvl="2"/>
            <a:r>
              <a:rPr lang="en-US" sz="1400" dirty="0"/>
              <a:t>You get all episodes in the documents that match.</a:t>
            </a:r>
          </a:p>
          <a:p>
            <a:pPr lvl="2"/>
            <a:r>
              <a:rPr lang="en-US" sz="1400" dirty="0"/>
              <a:t>Not just the episodes with the scene/location.</a:t>
            </a:r>
          </a:p>
          <a:p>
            <a:pPr lvl="2"/>
            <a:r>
              <a:rPr lang="en-US" sz="1400" dirty="0"/>
              <a:t>Projecting array elements from arrays whose elements are arrays is complex and baffling.</a:t>
            </a:r>
          </a:p>
          <a:p>
            <a:r>
              <a:rPr lang="en-US" sz="1800" dirty="0"/>
              <a:t>You also get back something (a cursor) that is </a:t>
            </a:r>
            <a:r>
              <a:rPr lang="en-US" sz="1800" dirty="0" err="1"/>
              <a:t>iterable</a:t>
            </a:r>
            <a:r>
              <a:rPr lang="en-US" sz="1800" dirty="0"/>
              <a:t>.</a:t>
            </a:r>
          </a:p>
        </p:txBody>
      </p:sp>
      <p:sp>
        <p:nvSpPr>
          <p:cNvPr id="3" name="Title 2">
            <a:extLst>
              <a:ext uri="{FF2B5EF4-FFF2-40B4-BE49-F238E27FC236}">
                <a16:creationId xmlns:a16="http://schemas.microsoft.com/office/drawing/2014/main" id="{4B9B3AFC-275E-8942-9885-AC8B8FD5050E}"/>
              </a:ext>
            </a:extLst>
          </p:cNvPr>
          <p:cNvSpPr>
            <a:spLocks noGrp="1"/>
          </p:cNvSpPr>
          <p:nvPr>
            <p:ph type="title"/>
          </p:nvPr>
        </p:nvSpPr>
        <p:spPr/>
        <p:txBody>
          <a:bodyPr/>
          <a:lstStyle/>
          <a:p>
            <a:r>
              <a:rPr lang="en-US" dirty="0"/>
              <a:t>Result is not Quite You Expect</a:t>
            </a:r>
          </a:p>
        </p:txBody>
      </p:sp>
      <p:pic>
        <p:nvPicPr>
          <p:cNvPr id="4" name="Picture 3">
            <a:extLst>
              <a:ext uri="{FF2B5EF4-FFF2-40B4-BE49-F238E27FC236}">
                <a16:creationId xmlns:a16="http://schemas.microsoft.com/office/drawing/2014/main" id="{E7812136-D7BB-8640-9F02-5CE2CA70F202}"/>
              </a:ext>
            </a:extLst>
          </p:cNvPr>
          <p:cNvPicPr>
            <a:picLocks noChangeAspect="1"/>
          </p:cNvPicPr>
          <p:nvPr/>
        </p:nvPicPr>
        <p:blipFill>
          <a:blip r:embed="rId2"/>
          <a:stretch>
            <a:fillRect/>
          </a:stretch>
        </p:blipFill>
        <p:spPr>
          <a:xfrm>
            <a:off x="76200" y="514350"/>
            <a:ext cx="4749886" cy="3536132"/>
          </a:xfrm>
          <a:prstGeom prst="rect">
            <a:avLst/>
          </a:prstGeom>
        </p:spPr>
      </p:pic>
    </p:spTree>
    <p:extLst>
      <p:ext uri="{BB962C8B-B14F-4D97-AF65-F5344CB8AC3E}">
        <p14:creationId xmlns:p14="http://schemas.microsoft.com/office/powerpoint/2010/main" val="257379473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39B5D183-EB42-D54C-983D-C8F810BC79E5}"/>
              </a:ext>
            </a:extLst>
          </p:cNvPr>
          <p:cNvSpPr>
            <a:spLocks noGrp="1"/>
          </p:cNvSpPr>
          <p:nvPr>
            <p:ph idx="1"/>
          </p:nvPr>
        </p:nvSpPr>
        <p:spPr>
          <a:xfrm>
            <a:off x="4876800" y="590550"/>
            <a:ext cx="4114800" cy="4038600"/>
          </a:xfrm>
        </p:spPr>
        <p:txBody>
          <a:bodyPr/>
          <a:lstStyle/>
          <a:p>
            <a:r>
              <a:rPr lang="en-US" sz="1800" dirty="0"/>
              <a:t>The query returns documents</a:t>
            </a:r>
            <a:br>
              <a:rPr lang="en-US" sz="1800" dirty="0"/>
            </a:br>
            <a:r>
              <a:rPr lang="en-US" sz="1800" dirty="0"/>
              <a:t>that match.</a:t>
            </a:r>
          </a:p>
          <a:p>
            <a:pPr lvl="1"/>
            <a:r>
              <a:rPr lang="en-US" sz="1600" dirty="0"/>
              <a:t>The document is “Large” and has</a:t>
            </a:r>
            <a:br>
              <a:rPr lang="en-US" sz="1600" dirty="0"/>
            </a:br>
            <a:r>
              <a:rPr lang="en-US" sz="1600" dirty="0"/>
              <a:t>and episodes and seasons.</a:t>
            </a:r>
          </a:p>
          <a:p>
            <a:pPr lvl="1"/>
            <a:r>
              <a:rPr lang="en-US" sz="1600" dirty="0"/>
              <a:t>If you do a $project requesting</a:t>
            </a:r>
            <a:br>
              <a:rPr lang="en-US" sz="1600" dirty="0"/>
            </a:br>
            <a:r>
              <a:rPr lang="en-US" sz="1600" dirty="0"/>
              <a:t>episodes/episode content,</a:t>
            </a:r>
          </a:p>
          <a:p>
            <a:pPr lvl="2"/>
            <a:r>
              <a:rPr lang="en-US" sz="1400" dirty="0"/>
              <a:t>You get all episodes in the documents that match.</a:t>
            </a:r>
          </a:p>
          <a:p>
            <a:pPr lvl="2"/>
            <a:r>
              <a:rPr lang="en-US" sz="1400" dirty="0"/>
              <a:t>Not just the episodes with the scene/location.</a:t>
            </a:r>
          </a:p>
          <a:p>
            <a:pPr lvl="2"/>
            <a:r>
              <a:rPr lang="en-US" sz="1400" dirty="0"/>
              <a:t>Projecting array elements from arrays whose elements are arrays is complex and baffling.</a:t>
            </a:r>
          </a:p>
          <a:p>
            <a:r>
              <a:rPr lang="en-US" sz="1800" dirty="0"/>
              <a:t>You also get back something (a cursor) that is </a:t>
            </a:r>
            <a:r>
              <a:rPr lang="en-US" sz="1800" dirty="0" err="1"/>
              <a:t>iterable</a:t>
            </a:r>
            <a:r>
              <a:rPr lang="en-US" sz="1800" dirty="0"/>
              <a:t>.</a:t>
            </a:r>
          </a:p>
        </p:txBody>
      </p:sp>
      <p:sp>
        <p:nvSpPr>
          <p:cNvPr id="3" name="Title 2">
            <a:extLst>
              <a:ext uri="{FF2B5EF4-FFF2-40B4-BE49-F238E27FC236}">
                <a16:creationId xmlns:a16="http://schemas.microsoft.com/office/drawing/2014/main" id="{4B9B3AFC-275E-8942-9885-AC8B8FD5050E}"/>
              </a:ext>
            </a:extLst>
          </p:cNvPr>
          <p:cNvSpPr>
            <a:spLocks noGrp="1"/>
          </p:cNvSpPr>
          <p:nvPr>
            <p:ph type="title"/>
          </p:nvPr>
        </p:nvSpPr>
        <p:spPr/>
        <p:txBody>
          <a:bodyPr/>
          <a:lstStyle/>
          <a:p>
            <a:r>
              <a:rPr lang="en-US" dirty="0"/>
              <a:t>Result is not Quite You Expect</a:t>
            </a:r>
          </a:p>
        </p:txBody>
      </p:sp>
      <p:pic>
        <p:nvPicPr>
          <p:cNvPr id="4" name="Picture 3">
            <a:extLst>
              <a:ext uri="{FF2B5EF4-FFF2-40B4-BE49-F238E27FC236}">
                <a16:creationId xmlns:a16="http://schemas.microsoft.com/office/drawing/2014/main" id="{E7812136-D7BB-8640-9F02-5CE2CA70F202}"/>
              </a:ext>
            </a:extLst>
          </p:cNvPr>
          <p:cNvPicPr>
            <a:picLocks noChangeAspect="1"/>
          </p:cNvPicPr>
          <p:nvPr/>
        </p:nvPicPr>
        <p:blipFill>
          <a:blip r:embed="rId2"/>
          <a:stretch>
            <a:fillRect/>
          </a:stretch>
        </p:blipFill>
        <p:spPr>
          <a:xfrm>
            <a:off x="76200" y="514350"/>
            <a:ext cx="4749886" cy="3536132"/>
          </a:xfrm>
          <a:prstGeom prst="rect">
            <a:avLst/>
          </a:prstGeom>
        </p:spPr>
      </p:pic>
      <p:sp>
        <p:nvSpPr>
          <p:cNvPr id="2" name="Rounded Rectangle 1">
            <a:extLst>
              <a:ext uri="{FF2B5EF4-FFF2-40B4-BE49-F238E27FC236}">
                <a16:creationId xmlns:a16="http://schemas.microsoft.com/office/drawing/2014/main" id="{12C8B437-7C2E-784A-8C7A-3F3EF2F58F8F}"/>
              </a:ext>
            </a:extLst>
          </p:cNvPr>
          <p:cNvSpPr/>
          <p:nvPr/>
        </p:nvSpPr>
        <p:spPr>
          <a:xfrm>
            <a:off x="1676400" y="1518091"/>
            <a:ext cx="4419600" cy="2183518"/>
          </a:xfrm>
          <a:prstGeom prst="roundRect">
            <a:avLst/>
          </a:prstGeom>
          <a:solidFill>
            <a:srgbClr val="0070C0"/>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r>
              <a:rPr lang="en-US" sz="1200" dirty="0"/>
              <a:t>Net for HWs and exams:</a:t>
            </a:r>
          </a:p>
          <a:p>
            <a:pPr marL="171450" indent="-171450">
              <a:buFont typeface="Arial" panose="020B0604020202020204" pitchFamily="34" charset="0"/>
              <a:buChar char="•"/>
            </a:pPr>
            <a:r>
              <a:rPr lang="en-US" sz="1200" dirty="0"/>
              <a:t>We will keep the queries simple.</a:t>
            </a:r>
          </a:p>
          <a:p>
            <a:pPr marL="171450" indent="-171450">
              <a:buFont typeface="Arial" panose="020B0604020202020204" pitchFamily="34" charset="0"/>
              <a:buChar char="•"/>
            </a:pPr>
            <a:r>
              <a:rPr lang="en-US" sz="1200" dirty="0"/>
              <a:t>The language is as complex as SQL, and we spent</a:t>
            </a:r>
            <a:br>
              <a:rPr lang="en-US" sz="1200" dirty="0"/>
            </a:br>
            <a:r>
              <a:rPr lang="en-US" sz="1200" dirty="0"/>
              <a:t>several weeks on the language.</a:t>
            </a:r>
          </a:p>
          <a:p>
            <a:pPr marL="171450" indent="-171450">
              <a:buFont typeface="Arial" panose="020B0604020202020204" pitchFamily="34" charset="0"/>
              <a:buChar char="•"/>
            </a:pPr>
            <a:r>
              <a:rPr lang="en-US" sz="1200" dirty="0"/>
              <a:t>Let’s take a look in the </a:t>
            </a:r>
            <a:r>
              <a:rPr lang="en-US" sz="1200" dirty="0" err="1"/>
              <a:t>Jupyter</a:t>
            </a:r>
            <a:r>
              <a:rPr lang="en-US" sz="1200" dirty="0"/>
              <a:t> Notebook on</a:t>
            </a:r>
            <a:br>
              <a:rPr lang="en-US" sz="1200" dirty="0"/>
            </a:br>
            <a:r>
              <a:rPr lang="en-US" sz="1200" dirty="0"/>
              <a:t>some create and insert functions.</a:t>
            </a:r>
            <a:br>
              <a:rPr lang="en-US" sz="1200" dirty="0"/>
            </a:br>
            <a:endParaRPr lang="en-US" sz="1200" dirty="0"/>
          </a:p>
          <a:p>
            <a:pPr marL="171450" indent="-171450">
              <a:buFont typeface="Arial" panose="020B0604020202020204" pitchFamily="34" charset="0"/>
              <a:buChar char="•"/>
            </a:pPr>
            <a:r>
              <a:rPr lang="en-US" sz="1200" dirty="0"/>
              <a:t>But, first, the </a:t>
            </a:r>
            <a:r>
              <a:rPr lang="en-US" sz="1200" dirty="0" err="1"/>
              <a:t>datamodel</a:t>
            </a:r>
            <a:r>
              <a:rPr lang="en-US" sz="1200" dirty="0"/>
              <a:t> impedance mismatch concept.</a:t>
            </a:r>
          </a:p>
        </p:txBody>
      </p:sp>
    </p:spTree>
    <p:extLst>
      <p:ext uri="{BB962C8B-B14F-4D97-AF65-F5344CB8AC3E}">
        <p14:creationId xmlns:p14="http://schemas.microsoft.com/office/powerpoint/2010/main" val="192144420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0B38E6-5363-474E-AEF0-83584F98F195}"/>
              </a:ext>
            </a:extLst>
          </p:cNvPr>
          <p:cNvSpPr>
            <a:spLocks noGrp="1"/>
          </p:cNvSpPr>
          <p:nvPr>
            <p:ph type="title"/>
          </p:nvPr>
        </p:nvSpPr>
        <p:spPr/>
        <p:txBody>
          <a:bodyPr/>
          <a:lstStyle/>
          <a:p>
            <a:r>
              <a:rPr lang="en-US" dirty="0"/>
              <a:t>More Fun – Data Types</a:t>
            </a:r>
          </a:p>
        </p:txBody>
      </p:sp>
      <p:pic>
        <p:nvPicPr>
          <p:cNvPr id="4" name="Picture 3">
            <a:extLst>
              <a:ext uri="{FF2B5EF4-FFF2-40B4-BE49-F238E27FC236}">
                <a16:creationId xmlns:a16="http://schemas.microsoft.com/office/drawing/2014/main" id="{3FA3519E-89BB-6F49-B62D-ABC6307489B3}"/>
              </a:ext>
            </a:extLst>
          </p:cNvPr>
          <p:cNvPicPr>
            <a:picLocks noChangeAspect="1"/>
          </p:cNvPicPr>
          <p:nvPr/>
        </p:nvPicPr>
        <p:blipFill>
          <a:blip r:embed="rId2"/>
          <a:stretch>
            <a:fillRect/>
          </a:stretch>
        </p:blipFill>
        <p:spPr>
          <a:xfrm>
            <a:off x="76200" y="536629"/>
            <a:ext cx="4346503" cy="4070242"/>
          </a:xfrm>
          <a:prstGeom prst="rect">
            <a:avLst/>
          </a:prstGeom>
        </p:spPr>
      </p:pic>
      <p:sp>
        <p:nvSpPr>
          <p:cNvPr id="5" name="Rounded Rectangle 4">
            <a:extLst>
              <a:ext uri="{FF2B5EF4-FFF2-40B4-BE49-F238E27FC236}">
                <a16:creationId xmlns:a16="http://schemas.microsoft.com/office/drawing/2014/main" id="{DA8F159D-B045-5747-8A38-3549E3FE931C}"/>
              </a:ext>
            </a:extLst>
          </p:cNvPr>
          <p:cNvSpPr/>
          <p:nvPr/>
        </p:nvSpPr>
        <p:spPr>
          <a:xfrm>
            <a:off x="5037307" y="3429626"/>
            <a:ext cx="1219200" cy="533400"/>
          </a:xfrm>
          <a:prstGeom prst="roundRect">
            <a:avLst/>
          </a:prstGeom>
          <a:solidFill>
            <a:srgbClr val="0070C0"/>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SQL</a:t>
            </a:r>
          </a:p>
        </p:txBody>
      </p:sp>
      <p:sp>
        <p:nvSpPr>
          <p:cNvPr id="6" name="Rounded Rectangle 5">
            <a:extLst>
              <a:ext uri="{FF2B5EF4-FFF2-40B4-BE49-F238E27FC236}">
                <a16:creationId xmlns:a16="http://schemas.microsoft.com/office/drawing/2014/main" id="{3A2950B0-9D26-164B-9831-BA6270B79A4D}"/>
              </a:ext>
            </a:extLst>
          </p:cNvPr>
          <p:cNvSpPr/>
          <p:nvPr/>
        </p:nvSpPr>
        <p:spPr>
          <a:xfrm>
            <a:off x="7475707" y="3409950"/>
            <a:ext cx="1219200" cy="533400"/>
          </a:xfrm>
          <a:prstGeom prst="roundRect">
            <a:avLst/>
          </a:prstGeom>
          <a:solidFill>
            <a:srgbClr val="0070C0"/>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MongoDB</a:t>
            </a:r>
          </a:p>
        </p:txBody>
      </p:sp>
      <p:sp>
        <p:nvSpPr>
          <p:cNvPr id="7" name="Rounded Rectangle 6">
            <a:extLst>
              <a:ext uri="{FF2B5EF4-FFF2-40B4-BE49-F238E27FC236}">
                <a16:creationId xmlns:a16="http://schemas.microsoft.com/office/drawing/2014/main" id="{2E0735AB-21E9-B24C-9CE8-24BAA4FAB130}"/>
              </a:ext>
            </a:extLst>
          </p:cNvPr>
          <p:cNvSpPr/>
          <p:nvPr/>
        </p:nvSpPr>
        <p:spPr>
          <a:xfrm>
            <a:off x="5034064" y="2190749"/>
            <a:ext cx="1219200" cy="533400"/>
          </a:xfrm>
          <a:prstGeom prst="roundRect">
            <a:avLst/>
          </a:prstGeom>
          <a:solidFill>
            <a:srgbClr val="0070C0"/>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t>pymysql</a:t>
            </a:r>
            <a:endParaRPr lang="en-US" dirty="0"/>
          </a:p>
        </p:txBody>
      </p:sp>
      <p:sp>
        <p:nvSpPr>
          <p:cNvPr id="8" name="Rounded Rectangle 7">
            <a:extLst>
              <a:ext uri="{FF2B5EF4-FFF2-40B4-BE49-F238E27FC236}">
                <a16:creationId xmlns:a16="http://schemas.microsoft.com/office/drawing/2014/main" id="{0681D5EB-CBE1-DA42-87D7-5915DB94C527}"/>
              </a:ext>
            </a:extLst>
          </p:cNvPr>
          <p:cNvSpPr/>
          <p:nvPr/>
        </p:nvSpPr>
        <p:spPr>
          <a:xfrm>
            <a:off x="6233809" y="961913"/>
            <a:ext cx="1219200" cy="533400"/>
          </a:xfrm>
          <a:prstGeom prst="roundRect">
            <a:avLst/>
          </a:prstGeom>
          <a:solidFill>
            <a:srgbClr val="0070C0"/>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Python</a:t>
            </a:r>
          </a:p>
        </p:txBody>
      </p:sp>
      <p:sp>
        <p:nvSpPr>
          <p:cNvPr id="9" name="Rounded Rectangle 8">
            <a:extLst>
              <a:ext uri="{FF2B5EF4-FFF2-40B4-BE49-F238E27FC236}">
                <a16:creationId xmlns:a16="http://schemas.microsoft.com/office/drawing/2014/main" id="{B9A98FB8-56A7-FB4D-AAF1-2A50959BBC61}"/>
              </a:ext>
            </a:extLst>
          </p:cNvPr>
          <p:cNvSpPr/>
          <p:nvPr/>
        </p:nvSpPr>
        <p:spPr>
          <a:xfrm>
            <a:off x="7467600" y="2114550"/>
            <a:ext cx="1219200" cy="533400"/>
          </a:xfrm>
          <a:prstGeom prst="roundRect">
            <a:avLst/>
          </a:prstGeom>
          <a:solidFill>
            <a:srgbClr val="0070C0"/>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t>pymongo</a:t>
            </a:r>
            <a:endParaRPr lang="en-US" dirty="0"/>
          </a:p>
        </p:txBody>
      </p:sp>
      <p:sp>
        <p:nvSpPr>
          <p:cNvPr id="10" name="Up Arrow 9">
            <a:extLst>
              <a:ext uri="{FF2B5EF4-FFF2-40B4-BE49-F238E27FC236}">
                <a16:creationId xmlns:a16="http://schemas.microsoft.com/office/drawing/2014/main" id="{8E9AE6AC-01CE-594D-9D89-2F2DEE68786A}"/>
              </a:ext>
            </a:extLst>
          </p:cNvPr>
          <p:cNvSpPr/>
          <p:nvPr/>
        </p:nvSpPr>
        <p:spPr>
          <a:xfrm>
            <a:off x="5568204" y="2724149"/>
            <a:ext cx="228600" cy="685801"/>
          </a:xfrm>
          <a:prstGeom prst="upArrow">
            <a:avLst/>
          </a:prstGeom>
          <a:solidFill>
            <a:srgbClr val="0070C0"/>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Up Arrow 10">
            <a:extLst>
              <a:ext uri="{FF2B5EF4-FFF2-40B4-BE49-F238E27FC236}">
                <a16:creationId xmlns:a16="http://schemas.microsoft.com/office/drawing/2014/main" id="{EEB87A13-1628-C440-92C8-95042B901A06}"/>
              </a:ext>
            </a:extLst>
          </p:cNvPr>
          <p:cNvSpPr/>
          <p:nvPr/>
        </p:nvSpPr>
        <p:spPr>
          <a:xfrm rot="10800000">
            <a:off x="7962900" y="2707531"/>
            <a:ext cx="228600" cy="685801"/>
          </a:xfrm>
          <a:prstGeom prst="upArrow">
            <a:avLst/>
          </a:prstGeom>
          <a:solidFill>
            <a:srgbClr val="0070C0"/>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Up Arrow 11">
            <a:extLst>
              <a:ext uri="{FF2B5EF4-FFF2-40B4-BE49-F238E27FC236}">
                <a16:creationId xmlns:a16="http://schemas.microsoft.com/office/drawing/2014/main" id="{49A042B7-0270-A44E-9FB8-EDD5166CB509}"/>
              </a:ext>
            </a:extLst>
          </p:cNvPr>
          <p:cNvSpPr/>
          <p:nvPr/>
        </p:nvSpPr>
        <p:spPr>
          <a:xfrm rot="2591794">
            <a:off x="5894353" y="1458115"/>
            <a:ext cx="228600" cy="685801"/>
          </a:xfrm>
          <a:prstGeom prst="upArrow">
            <a:avLst/>
          </a:prstGeom>
          <a:solidFill>
            <a:srgbClr val="0070C0"/>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Up Arrow 12">
            <a:extLst>
              <a:ext uri="{FF2B5EF4-FFF2-40B4-BE49-F238E27FC236}">
                <a16:creationId xmlns:a16="http://schemas.microsoft.com/office/drawing/2014/main" id="{AF010D5F-BFAA-494A-8188-7CB1D9008390}"/>
              </a:ext>
            </a:extLst>
          </p:cNvPr>
          <p:cNvSpPr/>
          <p:nvPr/>
        </p:nvSpPr>
        <p:spPr>
          <a:xfrm rot="8519336">
            <a:off x="7480303" y="1458114"/>
            <a:ext cx="228600" cy="685801"/>
          </a:xfrm>
          <a:prstGeom prst="upArrow">
            <a:avLst/>
          </a:prstGeom>
          <a:solidFill>
            <a:srgbClr val="0070C0"/>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9698754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BE085F8-CF44-1B4D-B00C-BC585399A1F0}"/>
              </a:ext>
            </a:extLst>
          </p:cNvPr>
          <p:cNvSpPr>
            <a:spLocks noGrp="1"/>
          </p:cNvSpPr>
          <p:nvPr>
            <p:ph idx="1"/>
          </p:nvPr>
        </p:nvSpPr>
        <p:spPr/>
        <p:txBody>
          <a:bodyPr/>
          <a:lstStyle/>
          <a:p>
            <a:r>
              <a:rPr lang="en-US" sz="1600" dirty="0"/>
              <a:t>Create:</a:t>
            </a:r>
          </a:p>
          <a:p>
            <a:pPr lvl="1"/>
            <a:r>
              <a:rPr lang="en-US" sz="1400" dirty="0" err="1"/>
              <a:t>db.collection.insertOne</a:t>
            </a:r>
            <a:r>
              <a:rPr lang="en-US" sz="1400" dirty="0"/>
              <a:t>() </a:t>
            </a:r>
          </a:p>
          <a:p>
            <a:pPr lvl="1"/>
            <a:r>
              <a:rPr lang="en-US" sz="1400" dirty="0" err="1"/>
              <a:t>db.collection.insertMany</a:t>
            </a:r>
            <a:r>
              <a:rPr lang="en-US" sz="1400" dirty="0"/>
              <a:t>() </a:t>
            </a:r>
          </a:p>
          <a:p>
            <a:r>
              <a:rPr lang="en-US" sz="1600" dirty="0"/>
              <a:t>Retrieve:</a:t>
            </a:r>
          </a:p>
          <a:p>
            <a:pPr lvl="1"/>
            <a:r>
              <a:rPr lang="en-US" sz="1400" dirty="0" err="1"/>
              <a:t>db.collection.find</a:t>
            </a:r>
            <a:r>
              <a:rPr lang="en-US" sz="1400" dirty="0"/>
              <a:t>()</a:t>
            </a:r>
          </a:p>
          <a:p>
            <a:pPr lvl="1"/>
            <a:r>
              <a:rPr lang="en-US" sz="1400" dirty="0" err="1"/>
              <a:t>db.collection.findOne</a:t>
            </a:r>
            <a:r>
              <a:rPr lang="en-US" sz="1400" dirty="0"/>
              <a:t>()</a:t>
            </a:r>
          </a:p>
          <a:p>
            <a:pPr lvl="1"/>
            <a:r>
              <a:rPr lang="en-US" sz="1400" dirty="0" err="1"/>
              <a:t>db.collection.findOneAndUpdate</a:t>
            </a:r>
            <a:r>
              <a:rPr lang="en-US" sz="1400" dirty="0"/>
              <a:t>()</a:t>
            </a:r>
          </a:p>
          <a:p>
            <a:pPr lvl="1"/>
            <a:r>
              <a:rPr lang="en-US" sz="1400" dirty="0"/>
              <a:t>... ..</a:t>
            </a:r>
          </a:p>
          <a:p>
            <a:r>
              <a:rPr lang="en-US" sz="1600" dirty="0"/>
              <a:t>Update:</a:t>
            </a:r>
          </a:p>
          <a:p>
            <a:pPr lvl="1"/>
            <a:r>
              <a:rPr lang="en-US" sz="1400" dirty="0" err="1"/>
              <a:t>db.collection.updateOne</a:t>
            </a:r>
            <a:r>
              <a:rPr lang="en-US" sz="1400" dirty="0"/>
              <a:t>() </a:t>
            </a:r>
          </a:p>
          <a:p>
            <a:pPr lvl="1"/>
            <a:r>
              <a:rPr lang="en-US" sz="1400" dirty="0" err="1"/>
              <a:t>db.collection.updateMany</a:t>
            </a:r>
            <a:r>
              <a:rPr lang="en-US" sz="1400" dirty="0"/>
              <a:t>() </a:t>
            </a:r>
          </a:p>
          <a:p>
            <a:pPr lvl="1"/>
            <a:r>
              <a:rPr lang="en-US" sz="1400" dirty="0" err="1"/>
              <a:t>db.collection.replaceOne</a:t>
            </a:r>
            <a:r>
              <a:rPr lang="en-US" sz="1400" dirty="0"/>
              <a:t>() </a:t>
            </a:r>
          </a:p>
          <a:p>
            <a:r>
              <a:rPr lang="en-US" sz="1600" dirty="0"/>
              <a:t>Delete:</a:t>
            </a:r>
          </a:p>
          <a:p>
            <a:pPr lvl="1"/>
            <a:r>
              <a:rPr lang="en-US" sz="1400" dirty="0" err="1"/>
              <a:t>db.collection.deleteOne</a:t>
            </a:r>
            <a:r>
              <a:rPr lang="en-US" sz="1400" dirty="0"/>
              <a:t>()</a:t>
            </a:r>
          </a:p>
          <a:p>
            <a:pPr lvl="1"/>
            <a:r>
              <a:rPr lang="en-US" sz="1400" dirty="0" err="1"/>
              <a:t>db.collection.deleteMany</a:t>
            </a:r>
            <a:r>
              <a:rPr lang="en-US" sz="1400" dirty="0"/>
              <a:t>()</a:t>
            </a:r>
          </a:p>
          <a:p>
            <a:endParaRPr lang="en-US" sz="1600" dirty="0"/>
          </a:p>
          <a:p>
            <a:endParaRPr lang="en-US" sz="1600" dirty="0"/>
          </a:p>
          <a:p>
            <a:endParaRPr lang="en-US" sz="1600" dirty="0"/>
          </a:p>
        </p:txBody>
      </p:sp>
      <p:sp>
        <p:nvSpPr>
          <p:cNvPr id="3" name="Title 2">
            <a:extLst>
              <a:ext uri="{FF2B5EF4-FFF2-40B4-BE49-F238E27FC236}">
                <a16:creationId xmlns:a16="http://schemas.microsoft.com/office/drawing/2014/main" id="{5C54A582-9859-F74F-8F83-75F617275552}"/>
              </a:ext>
            </a:extLst>
          </p:cNvPr>
          <p:cNvSpPr>
            <a:spLocks noGrp="1"/>
          </p:cNvSpPr>
          <p:nvPr>
            <p:ph type="title"/>
          </p:nvPr>
        </p:nvSpPr>
        <p:spPr/>
        <p:txBody>
          <a:bodyPr/>
          <a:lstStyle/>
          <a:p>
            <a:r>
              <a:rPr lang="en-US" dirty="0"/>
              <a:t>(Some) MongoDB CRUD Operations</a:t>
            </a:r>
          </a:p>
        </p:txBody>
      </p:sp>
      <p:sp>
        <p:nvSpPr>
          <p:cNvPr id="4" name="TextBox 3">
            <a:extLst>
              <a:ext uri="{FF2B5EF4-FFF2-40B4-BE49-F238E27FC236}">
                <a16:creationId xmlns:a16="http://schemas.microsoft.com/office/drawing/2014/main" id="{14AB8ADD-54A3-C647-BC1A-51BC68FD5285}"/>
              </a:ext>
            </a:extLst>
          </p:cNvPr>
          <p:cNvSpPr txBox="1"/>
          <p:nvPr/>
        </p:nvSpPr>
        <p:spPr>
          <a:xfrm>
            <a:off x="4038600" y="666750"/>
            <a:ext cx="3939412" cy="923330"/>
          </a:xfrm>
          <a:prstGeom prst="rect">
            <a:avLst/>
          </a:prstGeom>
          <a:noFill/>
        </p:spPr>
        <p:txBody>
          <a:bodyPr wrap="none" rtlCol="0">
            <a:spAutoFit/>
          </a:bodyPr>
          <a:lstStyle/>
          <a:p>
            <a:r>
              <a:rPr lang="en-US" dirty="0" err="1"/>
              <a:t>pymongo</a:t>
            </a:r>
            <a:r>
              <a:rPr lang="en-US" dirty="0"/>
              <a:t> maps the camel case to _, e.g.</a:t>
            </a:r>
          </a:p>
          <a:p>
            <a:pPr marL="742950" lvl="1" indent="-285750">
              <a:buFont typeface="Arial" panose="020B0604020202020204" pitchFamily="34" charset="0"/>
              <a:buChar char="•"/>
            </a:pPr>
            <a:r>
              <a:rPr lang="en-US" dirty="0" err="1"/>
              <a:t>findOne</a:t>
            </a:r>
            <a:r>
              <a:rPr lang="en-US" dirty="0"/>
              <a:t>()</a:t>
            </a:r>
          </a:p>
          <a:p>
            <a:pPr marL="742950" lvl="1" indent="-285750">
              <a:buFont typeface="Arial" panose="020B0604020202020204" pitchFamily="34" charset="0"/>
              <a:buChar char="•"/>
            </a:pPr>
            <a:r>
              <a:rPr lang="en-US" dirty="0" err="1"/>
              <a:t>find_one</a:t>
            </a:r>
            <a:r>
              <a:rPr lang="en-US" dirty="0"/>
              <a:t>() </a:t>
            </a:r>
          </a:p>
        </p:txBody>
      </p:sp>
      <p:sp>
        <p:nvSpPr>
          <p:cNvPr id="5" name="TextBox 4">
            <a:extLst>
              <a:ext uri="{FF2B5EF4-FFF2-40B4-BE49-F238E27FC236}">
                <a16:creationId xmlns:a16="http://schemas.microsoft.com/office/drawing/2014/main" id="{5C7C2AF2-28B1-F64C-B272-909619B023D3}"/>
              </a:ext>
            </a:extLst>
          </p:cNvPr>
          <p:cNvSpPr txBox="1"/>
          <p:nvPr/>
        </p:nvSpPr>
        <p:spPr>
          <a:xfrm>
            <a:off x="3581400" y="1963519"/>
            <a:ext cx="5492786" cy="1200329"/>
          </a:xfrm>
          <a:prstGeom prst="rect">
            <a:avLst/>
          </a:prstGeom>
          <a:noFill/>
        </p:spPr>
        <p:txBody>
          <a:bodyPr wrap="none" rtlCol="0">
            <a:spAutoFit/>
          </a:bodyPr>
          <a:lstStyle/>
          <a:p>
            <a:r>
              <a:rPr lang="en-US" dirty="0"/>
              <a:t>There are good online tutorials:</a:t>
            </a:r>
          </a:p>
          <a:p>
            <a:pPr marL="285750" indent="-285750">
              <a:buFont typeface="Arial" panose="020B0604020202020204" pitchFamily="34" charset="0"/>
              <a:buChar char="•"/>
            </a:pPr>
            <a:r>
              <a:rPr lang="en-US" dirty="0">
                <a:hlinkClick r:id="rId2"/>
              </a:rPr>
              <a:t>https://www.tutorialspoint.com/python_data_access</a:t>
            </a:r>
            <a:endParaRPr lang="en-US" dirty="0"/>
          </a:p>
          <a:p>
            <a:pPr marL="285750" indent="-285750">
              <a:buFont typeface="Arial" panose="020B0604020202020204" pitchFamily="34" charset="0"/>
              <a:buChar char="•"/>
            </a:pPr>
            <a:r>
              <a:rPr lang="en-US" dirty="0">
                <a:hlinkClick r:id="rId3"/>
              </a:rPr>
              <a:t>https://www.tutorialspoint.com/mongodb/index.htm</a:t>
            </a:r>
            <a:endParaRPr lang="en-US" dirty="0"/>
          </a:p>
          <a:p>
            <a:endParaRPr lang="en-US" dirty="0"/>
          </a:p>
        </p:txBody>
      </p:sp>
    </p:spTree>
    <p:extLst>
      <p:ext uri="{BB962C8B-B14F-4D97-AF65-F5344CB8AC3E}">
        <p14:creationId xmlns:p14="http://schemas.microsoft.com/office/powerpoint/2010/main" val="390437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5AECDF0-9C19-CD4B-9346-D09FF32E8DA8}"/>
              </a:ext>
            </a:extLst>
          </p:cNvPr>
          <p:cNvSpPr>
            <a:spLocks noGrp="1"/>
          </p:cNvSpPr>
          <p:nvPr>
            <p:ph type="title"/>
          </p:nvPr>
        </p:nvSpPr>
        <p:spPr>
          <a:xfrm>
            <a:off x="172570" y="1121"/>
            <a:ext cx="8819030" cy="443198"/>
          </a:xfrm>
        </p:spPr>
        <p:txBody>
          <a:bodyPr/>
          <a:lstStyle/>
          <a:p>
            <a:r>
              <a:rPr lang="en-US" dirty="0"/>
              <a:t>Module II – DBMS Architecture and Implementation</a:t>
            </a:r>
          </a:p>
        </p:txBody>
      </p:sp>
      <p:pic>
        <p:nvPicPr>
          <p:cNvPr id="9" name="Picture 8">
            <a:extLst>
              <a:ext uri="{FF2B5EF4-FFF2-40B4-BE49-F238E27FC236}">
                <a16:creationId xmlns:a16="http://schemas.microsoft.com/office/drawing/2014/main" id="{E0613881-BB41-2744-BB75-0F4495E27BE5}"/>
              </a:ext>
            </a:extLst>
          </p:cNvPr>
          <p:cNvPicPr>
            <a:picLocks noChangeAspect="1"/>
          </p:cNvPicPr>
          <p:nvPr/>
        </p:nvPicPr>
        <p:blipFill>
          <a:blip r:embed="rId2"/>
          <a:stretch>
            <a:fillRect/>
          </a:stretch>
        </p:blipFill>
        <p:spPr>
          <a:xfrm>
            <a:off x="779048" y="574003"/>
            <a:ext cx="7885982" cy="3592754"/>
          </a:xfrm>
          <a:prstGeom prst="rect">
            <a:avLst/>
          </a:prstGeom>
        </p:spPr>
      </p:pic>
      <p:sp>
        <p:nvSpPr>
          <p:cNvPr id="10" name="Rectangle 9">
            <a:extLst>
              <a:ext uri="{FF2B5EF4-FFF2-40B4-BE49-F238E27FC236}">
                <a16:creationId xmlns:a16="http://schemas.microsoft.com/office/drawing/2014/main" id="{56EC997B-4574-BC41-B0FA-B7B0CC1CBA6B}"/>
              </a:ext>
            </a:extLst>
          </p:cNvPr>
          <p:cNvSpPr/>
          <p:nvPr/>
        </p:nvSpPr>
        <p:spPr>
          <a:xfrm>
            <a:off x="3314992" y="4172612"/>
            <a:ext cx="5684808" cy="461665"/>
          </a:xfrm>
          <a:prstGeom prst="rect">
            <a:avLst/>
          </a:prstGeom>
        </p:spPr>
        <p:txBody>
          <a:bodyPr wrap="square">
            <a:spAutoFit/>
          </a:bodyPr>
          <a:lstStyle/>
          <a:p>
            <a:r>
              <a:rPr lang="en-US" sz="1200" b="1" dirty="0">
                <a:solidFill>
                  <a:srgbClr val="111111"/>
                </a:solidFill>
                <a:latin typeface="Amazon Ember" charset="0"/>
              </a:rPr>
              <a:t>Database Systems: The Complete Book (2nd Edition)</a:t>
            </a:r>
            <a:br>
              <a:rPr lang="en-US" sz="1200" b="1" dirty="0">
                <a:solidFill>
                  <a:srgbClr val="111111"/>
                </a:solidFill>
                <a:latin typeface="Amazon Ember" charset="0"/>
              </a:rPr>
            </a:br>
            <a:r>
              <a:rPr lang="en-US" sz="1200" dirty="0">
                <a:solidFill>
                  <a:srgbClr val="111111"/>
                </a:solidFill>
                <a:latin typeface="Amazon Ember" charset="0"/>
              </a:rPr>
              <a:t>by </a:t>
            </a:r>
            <a:r>
              <a:rPr lang="en-US" sz="1200" dirty="0">
                <a:solidFill>
                  <a:srgbClr val="0066C0"/>
                </a:solidFill>
                <a:latin typeface="Amazon Ember" charset="0"/>
                <a:hlinkClick r:id="rId3"/>
              </a:rPr>
              <a:t>Hector Garcia-Molina</a:t>
            </a:r>
            <a:r>
              <a:rPr lang="en-US" sz="1200" dirty="0">
                <a:solidFill>
                  <a:srgbClr val="111111"/>
                </a:solidFill>
                <a:latin typeface="Amazon Ember" charset="0"/>
              </a:rPr>
              <a:t> </a:t>
            </a:r>
            <a:r>
              <a:rPr lang="en-US" sz="1200" dirty="0">
                <a:solidFill>
                  <a:srgbClr val="555555"/>
                </a:solidFill>
                <a:latin typeface="Amazon Ember" charset="0"/>
              </a:rPr>
              <a:t>(Author), </a:t>
            </a:r>
            <a:r>
              <a:rPr lang="en-US" sz="1200" dirty="0">
                <a:solidFill>
                  <a:srgbClr val="0066C0"/>
                </a:solidFill>
                <a:latin typeface="Amazon Ember" charset="0"/>
                <a:hlinkClick r:id="rId4"/>
              </a:rPr>
              <a:t>Jeffrey D. Ullman</a:t>
            </a:r>
            <a:r>
              <a:rPr lang="en-US" sz="1200" dirty="0">
                <a:solidFill>
                  <a:srgbClr val="111111"/>
                </a:solidFill>
                <a:latin typeface="Amazon Ember" charset="0"/>
              </a:rPr>
              <a:t> </a:t>
            </a:r>
            <a:r>
              <a:rPr lang="en-US" sz="1200" dirty="0">
                <a:solidFill>
                  <a:srgbClr val="555555"/>
                </a:solidFill>
                <a:latin typeface="Amazon Ember" charset="0"/>
              </a:rPr>
              <a:t>(Author), </a:t>
            </a:r>
            <a:r>
              <a:rPr lang="en-US" sz="1200" dirty="0">
                <a:solidFill>
                  <a:srgbClr val="0066C0"/>
                </a:solidFill>
                <a:latin typeface="Amazon Ember" charset="0"/>
                <a:hlinkClick r:id="rId5"/>
              </a:rPr>
              <a:t>Jennifer Widom</a:t>
            </a:r>
            <a:r>
              <a:rPr lang="en-US" sz="1200" dirty="0">
                <a:solidFill>
                  <a:srgbClr val="111111"/>
                </a:solidFill>
                <a:latin typeface="Amazon Ember" charset="0"/>
              </a:rPr>
              <a:t> </a:t>
            </a:r>
            <a:r>
              <a:rPr lang="en-US" sz="1200" dirty="0">
                <a:solidFill>
                  <a:srgbClr val="555555"/>
                </a:solidFill>
                <a:latin typeface="Amazon Ember" charset="0"/>
              </a:rPr>
              <a:t>(Author)</a:t>
            </a:r>
            <a:endParaRPr lang="en-US" sz="1200" b="0" i="0" dirty="0">
              <a:solidFill>
                <a:srgbClr val="111111"/>
              </a:solidFill>
              <a:effectLst/>
              <a:latin typeface="Amazon Ember" charset="0"/>
            </a:endParaRPr>
          </a:p>
        </p:txBody>
      </p:sp>
      <p:pic>
        <p:nvPicPr>
          <p:cNvPr id="11" name="Picture 10">
            <a:extLst>
              <a:ext uri="{FF2B5EF4-FFF2-40B4-BE49-F238E27FC236}">
                <a16:creationId xmlns:a16="http://schemas.microsoft.com/office/drawing/2014/main" id="{128E0CF9-8690-C840-B786-52253813FF33}"/>
              </a:ext>
            </a:extLst>
          </p:cNvPr>
          <p:cNvPicPr>
            <a:picLocks noChangeAspect="1"/>
          </p:cNvPicPr>
          <p:nvPr/>
        </p:nvPicPr>
        <p:blipFill>
          <a:blip r:embed="rId6"/>
          <a:stretch>
            <a:fillRect/>
          </a:stretch>
        </p:blipFill>
        <p:spPr>
          <a:xfrm>
            <a:off x="139865" y="474242"/>
            <a:ext cx="802115" cy="802115"/>
          </a:xfrm>
          <a:prstGeom prst="rect">
            <a:avLst/>
          </a:prstGeom>
        </p:spPr>
      </p:pic>
      <p:sp>
        <p:nvSpPr>
          <p:cNvPr id="12" name="Left Brace 11">
            <a:extLst>
              <a:ext uri="{FF2B5EF4-FFF2-40B4-BE49-F238E27FC236}">
                <a16:creationId xmlns:a16="http://schemas.microsoft.com/office/drawing/2014/main" id="{A6967C67-63ED-C14A-93C8-CC029FDC3E9B}"/>
              </a:ext>
            </a:extLst>
          </p:cNvPr>
          <p:cNvSpPr/>
          <p:nvPr/>
        </p:nvSpPr>
        <p:spPr>
          <a:xfrm>
            <a:off x="513933" y="1488403"/>
            <a:ext cx="353746" cy="2516269"/>
          </a:xfrm>
          <a:prstGeom prst="lef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21892794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A835155-0611-BB40-9B6B-0822A4CE9363}"/>
              </a:ext>
            </a:extLst>
          </p:cNvPr>
          <p:cNvSpPr>
            <a:spLocks noGrp="1"/>
          </p:cNvSpPr>
          <p:nvPr>
            <p:ph type="title"/>
          </p:nvPr>
        </p:nvSpPr>
        <p:spPr/>
        <p:txBody>
          <a:bodyPr/>
          <a:lstStyle/>
          <a:p>
            <a:r>
              <a:rPr lang="en-US" dirty="0"/>
              <a:t>(Some) </a:t>
            </a:r>
            <a:r>
              <a:rPr lang="en-US" dirty="0" err="1"/>
              <a:t>MongdoDB</a:t>
            </a:r>
            <a:r>
              <a:rPr lang="en-US" dirty="0"/>
              <a:t> Pipeline Operators</a:t>
            </a:r>
          </a:p>
        </p:txBody>
      </p:sp>
      <p:pic>
        <p:nvPicPr>
          <p:cNvPr id="4" name="Picture 3">
            <a:extLst>
              <a:ext uri="{FF2B5EF4-FFF2-40B4-BE49-F238E27FC236}">
                <a16:creationId xmlns:a16="http://schemas.microsoft.com/office/drawing/2014/main" id="{81583AF7-278B-4047-AB8E-C70BCA80517A}"/>
              </a:ext>
            </a:extLst>
          </p:cNvPr>
          <p:cNvPicPr>
            <a:picLocks noChangeAspect="1"/>
          </p:cNvPicPr>
          <p:nvPr/>
        </p:nvPicPr>
        <p:blipFill>
          <a:blip r:embed="rId2"/>
          <a:stretch>
            <a:fillRect/>
          </a:stretch>
        </p:blipFill>
        <p:spPr>
          <a:xfrm>
            <a:off x="872803" y="855497"/>
            <a:ext cx="5645792" cy="3804952"/>
          </a:xfrm>
          <a:prstGeom prst="rect">
            <a:avLst/>
          </a:prstGeom>
        </p:spPr>
      </p:pic>
      <p:sp>
        <p:nvSpPr>
          <p:cNvPr id="5" name="Rectangle 4">
            <a:extLst>
              <a:ext uri="{FF2B5EF4-FFF2-40B4-BE49-F238E27FC236}">
                <a16:creationId xmlns:a16="http://schemas.microsoft.com/office/drawing/2014/main" id="{FBBB23AD-8B5C-3B4E-9AC0-00C2437621CE}"/>
              </a:ext>
            </a:extLst>
          </p:cNvPr>
          <p:cNvSpPr/>
          <p:nvPr/>
        </p:nvSpPr>
        <p:spPr>
          <a:xfrm>
            <a:off x="304800" y="444319"/>
            <a:ext cx="6781799" cy="369332"/>
          </a:xfrm>
          <a:prstGeom prst="rect">
            <a:avLst/>
          </a:prstGeom>
        </p:spPr>
        <p:txBody>
          <a:bodyPr wrap="square">
            <a:spAutoFit/>
          </a:bodyPr>
          <a:lstStyle/>
          <a:p>
            <a:r>
              <a:rPr lang="en-US" dirty="0"/>
              <a:t>https://</a:t>
            </a:r>
            <a:r>
              <a:rPr lang="en-US" dirty="0" err="1"/>
              <a:t>www.slideshare.net</a:t>
            </a:r>
            <a:r>
              <a:rPr lang="en-US" dirty="0"/>
              <a:t>/</a:t>
            </a:r>
            <a:r>
              <a:rPr lang="en-US" dirty="0" err="1"/>
              <a:t>mongodb</a:t>
            </a:r>
            <a:r>
              <a:rPr lang="en-US" dirty="0"/>
              <a:t>/s01-e04-analytics</a:t>
            </a:r>
          </a:p>
        </p:txBody>
      </p:sp>
    </p:spTree>
    <p:extLst>
      <p:ext uri="{BB962C8B-B14F-4D97-AF65-F5344CB8AC3E}">
        <p14:creationId xmlns:p14="http://schemas.microsoft.com/office/powerpoint/2010/main" val="29987868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4EB96C1-D5AA-0747-9AC9-695353B23ED7}"/>
              </a:ext>
            </a:extLst>
          </p:cNvPr>
          <p:cNvSpPr>
            <a:spLocks noGrp="1"/>
          </p:cNvSpPr>
          <p:nvPr>
            <p:ph idx="1"/>
          </p:nvPr>
        </p:nvSpPr>
        <p:spPr/>
        <p:txBody>
          <a:bodyPr/>
          <a:lstStyle/>
          <a:p>
            <a:r>
              <a:rPr lang="en-US" dirty="0"/>
              <a:t>You can see that MongoDB has powerful, sophisticated</a:t>
            </a:r>
          </a:p>
          <a:p>
            <a:pPr lvl="1"/>
            <a:r>
              <a:rPr lang="en-US" dirty="0"/>
              <a:t>Operators</a:t>
            </a:r>
          </a:p>
          <a:p>
            <a:pPr lvl="1"/>
            <a:r>
              <a:rPr lang="en-US" dirty="0"/>
              <a:t>Expressions</a:t>
            </a:r>
          </a:p>
          <a:p>
            <a:pPr lvl="1"/>
            <a:r>
              <a:rPr lang="en-US" dirty="0"/>
              <a:t>Pipelines</a:t>
            </a:r>
          </a:p>
          <a:p>
            <a:r>
              <a:rPr lang="en-US" dirty="0"/>
              <a:t>We have only skimmed the surface. There is a lot more:</a:t>
            </a:r>
          </a:p>
          <a:p>
            <a:pPr lvl="1"/>
            <a:r>
              <a:rPr lang="en-US" dirty="0"/>
              <a:t>Indexes</a:t>
            </a:r>
          </a:p>
          <a:p>
            <a:pPr lvl="1"/>
            <a:r>
              <a:rPr lang="en-US" dirty="0"/>
              <a:t>Replication, </a:t>
            </a:r>
            <a:r>
              <a:rPr lang="en-US" dirty="0" err="1"/>
              <a:t>Sharding</a:t>
            </a:r>
            <a:endParaRPr lang="en-US" dirty="0"/>
          </a:p>
          <a:p>
            <a:pPr lvl="1"/>
            <a:r>
              <a:rPr lang="en-US" dirty="0"/>
              <a:t>Embedded Map-Reduce support</a:t>
            </a:r>
          </a:p>
          <a:p>
            <a:pPr lvl="1"/>
            <a:r>
              <a:rPr lang="en-US" dirty="0"/>
              <a:t>... ...</a:t>
            </a:r>
          </a:p>
          <a:p>
            <a:r>
              <a:rPr lang="en-US" dirty="0"/>
              <a:t>We will explore a little more in subsequent lectures, homework, ... ...</a:t>
            </a:r>
          </a:p>
          <a:p>
            <a:r>
              <a:rPr lang="en-US" dirty="0"/>
              <a:t>You will have to install MongoDB and Compass for HW4 and final exam.</a:t>
            </a:r>
          </a:p>
        </p:txBody>
      </p:sp>
      <p:sp>
        <p:nvSpPr>
          <p:cNvPr id="3" name="Title 2">
            <a:extLst>
              <a:ext uri="{FF2B5EF4-FFF2-40B4-BE49-F238E27FC236}">
                <a16:creationId xmlns:a16="http://schemas.microsoft.com/office/drawing/2014/main" id="{6884071D-A07D-864F-8AD1-94C0EAB6ADDD}"/>
              </a:ext>
            </a:extLst>
          </p:cNvPr>
          <p:cNvSpPr>
            <a:spLocks noGrp="1"/>
          </p:cNvSpPr>
          <p:nvPr>
            <p:ph type="title"/>
          </p:nvPr>
        </p:nvSpPr>
        <p:spPr/>
        <p:txBody>
          <a:bodyPr/>
          <a:lstStyle/>
          <a:p>
            <a:r>
              <a:rPr lang="en-US" dirty="0"/>
              <a:t>MongoDB Checkpoint</a:t>
            </a:r>
          </a:p>
        </p:txBody>
      </p:sp>
    </p:spTree>
    <p:extLst>
      <p:ext uri="{BB962C8B-B14F-4D97-AF65-F5344CB8AC3E}">
        <p14:creationId xmlns:p14="http://schemas.microsoft.com/office/powerpoint/2010/main" val="140737582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NoSQL</a:t>
            </a:r>
            <a:endParaRPr kumimoji="0" lang="en-US" altLang="en-US" sz="16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2" name="TextBox 9">
            <a:extLst>
              <a:ext uri="{FF2B5EF4-FFF2-40B4-BE49-F238E27FC236}">
                <a16:creationId xmlns:a16="http://schemas.microsoft.com/office/drawing/2014/main" id="{A660EDF6-F1E7-405B-EC05-F3F16716282F}"/>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800" b="1" i="0" u="none" strike="noStrike" kern="1200" cap="none" spc="0" normalizeH="0" baseline="0" noProof="0" smtClean="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82</a:t>
            </a:fld>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COMS W4111_002_2023_1 -  Lecture 8: Module II, NoSQL, Document DBs		© Donald F. Ferguson, 2023</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5818107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3"/>
          <p:cNvSpPr>
            <a:spLocks noGrp="1" noChangeArrowheads="1"/>
          </p:cNvSpPr>
          <p:nvPr>
            <p:ph idx="1"/>
          </p:nvPr>
        </p:nvSpPr>
        <p:spPr>
          <a:xfrm>
            <a:off x="152400" y="552450"/>
            <a:ext cx="8839200" cy="4038600"/>
          </a:xfrm>
        </p:spPr>
        <p:txBody>
          <a:bodyPr/>
          <a:lstStyle/>
          <a:p>
            <a:pPr marL="0" indent="0">
              <a:spcBef>
                <a:spcPts val="0"/>
              </a:spcBef>
              <a:spcAft>
                <a:spcPts val="300"/>
              </a:spcAft>
              <a:buNone/>
            </a:pPr>
            <a:r>
              <a:rPr kumimoji="1" lang="en-US" altLang="en-US" sz="2400" b="0" i="0" u="none" strike="noStrike" kern="1200" cap="none" spc="0" normalizeH="0" baseline="0" noProof="0" dirty="0">
                <a:ln>
                  <a:noFill/>
                </a:ln>
                <a:solidFill>
                  <a:srgbClr val="000000"/>
                </a:solidFill>
                <a:effectLst/>
                <a:uLnTx/>
                <a:uFillTx/>
                <a:latin typeface="Helvetica"/>
                <a:ea typeface="MS PGothic" panose="020B0600070205080204" pitchFamily="34" charset="-128"/>
                <a:cs typeface="ＭＳ Ｐゴシック" charset="0"/>
              </a:rPr>
              <a:t>In the early days, database applications were built directly on top of file systems, which leads to:</a:t>
            </a:r>
            <a:endParaRPr lang="en-US" altLang="en-US" sz="2400" dirty="0"/>
          </a:p>
          <a:p>
            <a:pPr>
              <a:spcBef>
                <a:spcPts val="0"/>
              </a:spcBef>
              <a:spcAft>
                <a:spcPts val="300"/>
              </a:spcAft>
            </a:pPr>
            <a:r>
              <a:rPr lang="en-US" altLang="en-US" dirty="0"/>
              <a:t>Data redundancy and inconsistency: data is stored  in multiple file formats resulting in duplication of information in different files</a:t>
            </a:r>
          </a:p>
          <a:p>
            <a:pPr>
              <a:spcBef>
                <a:spcPts val="0"/>
              </a:spcBef>
              <a:spcAft>
                <a:spcPts val="300"/>
              </a:spcAft>
            </a:pPr>
            <a:r>
              <a:rPr lang="en-US" altLang="en-US" dirty="0"/>
              <a:t>Difficulty in accessing data </a:t>
            </a:r>
          </a:p>
          <a:p>
            <a:pPr lvl="1">
              <a:spcBef>
                <a:spcPts val="0"/>
              </a:spcBef>
              <a:spcAft>
                <a:spcPts val="300"/>
              </a:spcAft>
            </a:pPr>
            <a:r>
              <a:rPr lang="en-US" altLang="en-US" dirty="0"/>
              <a:t>Need to write a new program to carry out each new task</a:t>
            </a:r>
          </a:p>
          <a:p>
            <a:pPr>
              <a:spcBef>
                <a:spcPts val="0"/>
              </a:spcBef>
              <a:spcAft>
                <a:spcPts val="300"/>
              </a:spcAft>
            </a:pPr>
            <a:r>
              <a:rPr lang="en-US" altLang="en-US" dirty="0"/>
              <a:t>Data isolation </a:t>
            </a:r>
          </a:p>
          <a:p>
            <a:pPr lvl="1">
              <a:spcBef>
                <a:spcPts val="0"/>
              </a:spcBef>
              <a:spcAft>
                <a:spcPts val="300"/>
              </a:spcAft>
            </a:pPr>
            <a:r>
              <a:rPr lang="en-US" altLang="en-US" dirty="0"/>
              <a:t>Multiple files and formats</a:t>
            </a:r>
          </a:p>
          <a:p>
            <a:pPr>
              <a:spcBef>
                <a:spcPts val="0"/>
              </a:spcBef>
              <a:spcAft>
                <a:spcPts val="300"/>
              </a:spcAft>
            </a:pPr>
            <a:r>
              <a:rPr lang="en-US" altLang="en-US" dirty="0"/>
              <a:t>Integrity problems</a:t>
            </a:r>
          </a:p>
          <a:p>
            <a:pPr lvl="1">
              <a:spcBef>
                <a:spcPts val="0"/>
              </a:spcBef>
              <a:spcAft>
                <a:spcPts val="300"/>
              </a:spcAft>
            </a:pPr>
            <a:r>
              <a:rPr lang="en-US" altLang="en-US" dirty="0"/>
              <a:t>Integrity constraints  (e.g., account balance &gt; 0) become </a:t>
            </a:r>
            <a:r>
              <a:rPr lang="ja-JP" altLang="en-US" dirty="0"/>
              <a:t>“</a:t>
            </a:r>
            <a:r>
              <a:rPr lang="en-US" altLang="ja-JP" dirty="0"/>
              <a:t>buried</a:t>
            </a:r>
            <a:r>
              <a:rPr lang="ja-JP" altLang="en-US" dirty="0"/>
              <a:t>”</a:t>
            </a:r>
            <a:r>
              <a:rPr lang="en-US" altLang="ja-JP" dirty="0"/>
              <a:t> in program code rather than being stated explicitly</a:t>
            </a:r>
          </a:p>
          <a:p>
            <a:pPr lvl="1">
              <a:spcBef>
                <a:spcPts val="0"/>
              </a:spcBef>
              <a:spcAft>
                <a:spcPts val="300"/>
              </a:spcAft>
            </a:pPr>
            <a:r>
              <a:rPr lang="en-US" altLang="en-US" dirty="0"/>
              <a:t>Hard to add new constraints or change existing ones</a:t>
            </a:r>
          </a:p>
        </p:txBody>
      </p:sp>
      <p:sp>
        <p:nvSpPr>
          <p:cNvPr id="13313" name="Rectangle 2"/>
          <p:cNvSpPr>
            <a:spLocks noGrp="1" noChangeArrowheads="1"/>
          </p:cNvSpPr>
          <p:nvPr>
            <p:ph type="title"/>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effectLst/>
              </a:rPr>
              <a:t>Purpose of Database Systems</a:t>
            </a:r>
          </a:p>
        </p:txBody>
      </p:sp>
    </p:spTree>
    <p:extLst>
      <p:ext uri="{BB962C8B-B14F-4D97-AF65-F5344CB8AC3E}">
        <p14:creationId xmlns:p14="http://schemas.microsoft.com/office/powerpoint/2010/main" val="340337661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0DE64AEEDD9B7A4D93545ACBE97D4615" ma:contentTypeVersion="2" ma:contentTypeDescription="Create a new document." ma:contentTypeScope="" ma:versionID="f49002b78e3a4a71b814eef46a983816">
  <xsd:schema xmlns:xsd="http://www.w3.org/2001/XMLSchema" xmlns:xs="http://www.w3.org/2001/XMLSchema" xmlns:p="http://schemas.microsoft.com/office/2006/metadata/properties" xmlns:ns2="http://schemas.microsoft.com/sharepoint/v3/fields" targetNamespace="http://schemas.microsoft.com/office/2006/metadata/properties" ma:root="true" ma:fieldsID="38f6db2dd0d9a0cf6a8dc37be32b365b" ns2:_="">
    <xsd:import namespace="http://schemas.microsoft.com/sharepoint/v3/fields"/>
    <xsd:element name="properties">
      <xsd:complexType>
        <xsd:sequence>
          <xsd:element name="documentManagement">
            <xsd:complexType>
              <xsd:all>
                <xsd:element ref="ns2:_Status" minOccurs="0"/>
                <xsd:element ref="ns2: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8" nillable="true" ma:displayName="Status" ma:default="Not Started" ma:internalName="_Status">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element name="_Version" ma:index="9"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ma:displayName="Status"/>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Status xmlns="http://schemas.microsoft.com/sharepoint/v3/fields">Not Started</_Status>
  </documentManagement>
</p:properties>
</file>

<file path=customXml/itemProps1.xml><?xml version="1.0" encoding="utf-8"?>
<ds:datastoreItem xmlns:ds="http://schemas.openxmlformats.org/officeDocument/2006/customXml" ds:itemID="{87D2A1B0-FF3E-4009-940D-AED0EB70AA20}">
  <ds:schemaRefs>
    <ds:schemaRef ds:uri="http://schemas.microsoft.com/sharepoint/v3/contenttype/forms"/>
  </ds:schemaRefs>
</ds:datastoreItem>
</file>

<file path=customXml/itemProps2.xml><?xml version="1.0" encoding="utf-8"?>
<ds:datastoreItem xmlns:ds="http://schemas.openxmlformats.org/officeDocument/2006/customXml" ds:itemID="{E4214858-785C-42F7-BE66-6D0E79395F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B6F2769-7194-4217-93D3-3AF3A4742282}">
  <ds:schemaRefs>
    <ds:schemaRef ds:uri="http://schemas.microsoft.com/office/2006/metadata/properties"/>
    <ds:schemaRef ds:uri="http://schemas.microsoft.com/sharepoint/v3/fields"/>
    <ds:schemaRef ds:uri="http://schemas.microsoft.com/office/infopath/2007/PartnerControls"/>
    <ds:schemaRef ds:uri="http://schemas.microsoft.com/office/2006/documentManagement/types"/>
    <ds:schemaRef ds:uri="http://purl.org/dc/dcmitype/"/>
    <ds:schemaRef ds:uri="http://purl.org/dc/terms/"/>
    <ds:schemaRef ds:uri="http://purl.org/dc/elements/1.1/"/>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FNEMasterTemplateForThemePreview.pptx</Template>
  <TotalTime>73029</TotalTime>
  <Words>5927</Words>
  <Application>Microsoft Macintosh PowerPoint</Application>
  <PresentationFormat>On-screen Show (16:9)</PresentationFormat>
  <Paragraphs>713</Paragraphs>
  <Slides>82</Slides>
  <Notes>30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82</vt:i4>
      </vt:variant>
    </vt:vector>
  </HeadingPairs>
  <TitlesOfParts>
    <vt:vector size="93" baseType="lpstr">
      <vt:lpstr>-apple-system</vt:lpstr>
      <vt:lpstr>Amazon Ember</vt:lpstr>
      <vt:lpstr>Arial</vt:lpstr>
      <vt:lpstr>Calibri</vt:lpstr>
      <vt:lpstr>Century Schoolbook</vt:lpstr>
      <vt:lpstr>Helvetica</vt:lpstr>
      <vt:lpstr>Monotype Sorts</vt:lpstr>
      <vt:lpstr>Museo For Dell</vt:lpstr>
      <vt:lpstr>Museo Sans For Dell</vt:lpstr>
      <vt:lpstr>Times New Roman</vt:lpstr>
      <vt:lpstr>Office Theme</vt:lpstr>
      <vt:lpstr>PowerPoint Presentation</vt:lpstr>
      <vt:lpstr>PowerPoint Presentation</vt:lpstr>
      <vt:lpstr>Contents</vt:lpstr>
      <vt:lpstr>PowerPoint Presentation</vt:lpstr>
      <vt:lpstr>Course Modules – Reminder</vt:lpstr>
      <vt:lpstr>PowerPoint Presentation</vt:lpstr>
      <vt:lpstr>Module II – DBMS Architecture and Implementation</vt:lpstr>
      <vt:lpstr>Module II – DBMS Architecture and Implementation</vt:lpstr>
      <vt:lpstr>Purpose of Database Systems</vt:lpstr>
      <vt:lpstr>Purpose of Database Systems (Cont.)</vt:lpstr>
      <vt:lpstr>DBMS Arch.</vt:lpstr>
      <vt:lpstr>PowerPoint Presentation</vt:lpstr>
      <vt:lpstr>PowerPoint Presentation</vt:lpstr>
      <vt:lpstr>Disks as Far as the Eye can See</vt:lpstr>
      <vt:lpstr>Classification of Physical Storage Media</vt:lpstr>
      <vt:lpstr>Storage Hierarchy</vt:lpstr>
      <vt:lpstr>PowerPoint Presentation</vt:lpstr>
      <vt:lpstr>PowerPoint Presentation</vt:lpstr>
      <vt:lpstr>Storage Hierarchy (Cont.)</vt:lpstr>
      <vt:lpstr>PowerPoint Presentation</vt:lpstr>
      <vt:lpstr>Disk Configuration</vt:lpstr>
      <vt:lpstr>PowerPoint Presentation</vt:lpstr>
      <vt:lpstr>Flash Storage</vt:lpstr>
      <vt:lpstr>Logical Block Addressing</vt:lpstr>
      <vt:lpstr>Logical/Physical Block Addressing</vt:lpstr>
      <vt:lpstr>I/O Architecture</vt:lpstr>
      <vt:lpstr>Magnetic Disks</vt:lpstr>
      <vt:lpstr>Magnetic Disks (Cont.)</vt:lpstr>
      <vt:lpstr>Performance Measures of Disks</vt:lpstr>
      <vt:lpstr>Performance Measures (Cont.)</vt:lpstr>
      <vt:lpstr>Performance Measures (Cont.)</vt:lpstr>
      <vt:lpstr>Logical Block Addressing (https://gerardnico.com/wiki/data_storage/lba)</vt:lpstr>
      <vt:lpstr>PowerPoint Presentation</vt:lpstr>
      <vt:lpstr>RAID (https://en.wikipedia.org/wiki/RAID)</vt:lpstr>
      <vt:lpstr>RAID-0 and RAID-1</vt:lpstr>
      <vt:lpstr>Mixed RAID Modes</vt:lpstr>
      <vt:lpstr>RAID-5</vt:lpstr>
      <vt:lpstr>Very Simple Parity Example</vt:lpstr>
      <vt:lpstr>PowerPoint Presentation</vt:lpstr>
      <vt:lpstr>File Organization</vt:lpstr>
      <vt:lpstr>Terminology</vt:lpstr>
      <vt:lpstr>Fixed-Length Records</vt:lpstr>
      <vt:lpstr>Fixed-Length Records</vt:lpstr>
      <vt:lpstr>Fixed-Length Records</vt:lpstr>
      <vt:lpstr>Fixed-Length Records</vt:lpstr>
      <vt:lpstr>Variable-Length Records</vt:lpstr>
      <vt:lpstr>Variable-Length Records: Slotted Page Structure</vt:lpstr>
      <vt:lpstr>Storing Large Objects</vt:lpstr>
      <vt:lpstr>Organization of Records in Files</vt:lpstr>
      <vt:lpstr>Heap File Organization</vt:lpstr>
      <vt:lpstr>Sequential File Organization</vt:lpstr>
      <vt:lpstr>Sequential File Organization (Cont.)</vt:lpstr>
      <vt:lpstr>Partitioning</vt:lpstr>
      <vt:lpstr>Column-Oriented Storage</vt:lpstr>
      <vt:lpstr>Columnar Representation</vt:lpstr>
      <vt:lpstr>Row vs Column</vt:lpstr>
      <vt:lpstr>Columnar File Representation</vt:lpstr>
      <vt:lpstr>PowerPoint Presentation</vt:lpstr>
      <vt:lpstr>PowerPoint Presentation</vt:lpstr>
      <vt:lpstr>Overview (I) (https://en.wikipedia.org/wiki/NoSQL)</vt:lpstr>
      <vt:lpstr>Overview (I) (https://en.wikipedia.org/wiki/NoSQL)</vt:lpstr>
      <vt:lpstr>Simplistic Classification (https://medium.com/swlh/4-types-of-nosql-databases-d88ad21f7d3b)</vt:lpstr>
      <vt:lpstr>One Taxonomy</vt:lpstr>
      <vt:lpstr>Another Taxonomy</vt:lpstr>
      <vt:lpstr>Use Cases</vt:lpstr>
      <vt:lpstr>PowerPoint Presentation</vt:lpstr>
      <vt:lpstr>Example Document – An Order</vt:lpstr>
      <vt:lpstr>Relational vs Document</vt:lpstr>
      <vt:lpstr>UI Interface and Logical Data Model</vt:lpstr>
      <vt:lpstr>PowerPoint Presentation</vt:lpstr>
      <vt:lpstr>PowerPoint Presentation</vt:lpstr>
      <vt:lpstr>MongoDB Concepts</vt:lpstr>
      <vt:lpstr>Core Operations</vt:lpstr>
      <vt:lpstr>find()</vt:lpstr>
      <vt:lpstr>Generate Code</vt:lpstr>
      <vt:lpstr>Result is not Quite You Expect</vt:lpstr>
      <vt:lpstr>Result is not Quite You Expect</vt:lpstr>
      <vt:lpstr>More Fun – Data Types</vt:lpstr>
      <vt:lpstr>(Some) MongoDB CRUD Operations</vt:lpstr>
      <vt:lpstr>(Some) MongdoDB Pipeline Operators</vt:lpstr>
      <vt:lpstr>MongoDB Checkpoint</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FileNewTemplate</dc:title>
  <dc:creator>Diana</dc:creator>
  <cp:lastModifiedBy>Donald Ferguson</cp:lastModifiedBy>
  <cp:revision>614</cp:revision>
  <cp:lastPrinted>2021-09-23T10:10:07Z</cp:lastPrinted>
  <dcterms:created xsi:type="dcterms:W3CDTF">2010-04-12T23:12:02Z</dcterms:created>
  <dcterms:modified xsi:type="dcterms:W3CDTF">2023-03-21T09:51:45Z</dcterms:modified>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ies>
</file>